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7"/>
  </p:notesMasterIdLst>
  <p:sldIdLst>
    <p:sldId id="256" r:id="rId5"/>
    <p:sldId id="262" r:id="rId6"/>
    <p:sldId id="268" r:id="rId7"/>
    <p:sldId id="260" r:id="rId8"/>
    <p:sldId id="271" r:id="rId9"/>
    <p:sldId id="269" r:id="rId10"/>
    <p:sldId id="266" r:id="rId11"/>
    <p:sldId id="274" r:id="rId12"/>
    <p:sldId id="270" r:id="rId13"/>
    <p:sldId id="261" r:id="rId14"/>
    <p:sldId id="275" r:id="rId15"/>
    <p:sldId id="27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a:srgbClr val="4ADCD2"/>
    <a:srgbClr val="46EC27"/>
    <a:srgbClr val="39E37B"/>
    <a:srgbClr val="B2F514"/>
    <a:srgbClr val="FFC000"/>
    <a:srgbClr val="9EB0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E5FC93-16FB-41A8-A348-29DDE8BB6356}" v="5" dt="2023-10-25T09:58:24.0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72" autoAdjust="0"/>
    <p:restoredTop sz="94660"/>
  </p:normalViewPr>
  <p:slideViewPr>
    <p:cSldViewPr snapToGrid="0">
      <p:cViewPr varScale="1">
        <p:scale>
          <a:sx n="62" d="100"/>
          <a:sy n="62" d="100"/>
        </p:scale>
        <p:origin x="64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diagrams/_rels/data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ata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sv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png"/><Relationship Id="rId11" Type="http://schemas.openxmlformats.org/officeDocument/2006/relationships/image" Target="../media/image29.sv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svg"/><Relationship Id="rId9" Type="http://schemas.openxmlformats.org/officeDocument/2006/relationships/image" Target="../media/image27.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sv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png"/><Relationship Id="rId11" Type="http://schemas.openxmlformats.org/officeDocument/2006/relationships/image" Target="../media/image29.sv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svg"/><Relationship Id="rId9"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552406-D726-41D1-BC70-DC05AFC87F10}" type="doc">
      <dgm:prSet loTypeId="urn:microsoft.com/office/officeart/2005/8/layout/process1" loCatId="process" qsTypeId="urn:microsoft.com/office/officeart/2005/8/quickstyle/simple2" qsCatId="simple" csTypeId="urn:microsoft.com/office/officeart/2005/8/colors/colorful4" csCatId="colorful" phldr="1"/>
      <dgm:spPr/>
    </dgm:pt>
    <dgm:pt modelId="{07204A99-2FBE-4444-ACDE-379C3CC9462A}">
      <dgm:prSet phldrT="[Text]" custT="1"/>
      <dgm:spPr>
        <a:solidFill>
          <a:schemeClr val="accent6"/>
        </a:solidFill>
      </dgm:spPr>
      <dgm:t>
        <a:bodyPr/>
        <a:lstStyle/>
        <a:p>
          <a:r>
            <a:rPr lang="en-GB" sz="1800" dirty="0">
              <a:solidFill>
                <a:schemeClr val="bg1"/>
              </a:solidFill>
            </a:rPr>
            <a:t>Procurement, Stakeholder Consultation</a:t>
          </a:r>
        </a:p>
      </dgm:t>
    </dgm:pt>
    <dgm:pt modelId="{B42594E7-D06A-4F9D-B3E6-240B6270EE3D}" type="parTrans" cxnId="{D9C0DDF0-A451-4572-A899-8BD6729CF657}">
      <dgm:prSet/>
      <dgm:spPr/>
      <dgm:t>
        <a:bodyPr/>
        <a:lstStyle/>
        <a:p>
          <a:endParaRPr lang="en-GB"/>
        </a:p>
      </dgm:t>
    </dgm:pt>
    <dgm:pt modelId="{99029B1C-4DB5-4B46-A2F1-87365FAB29F6}" type="sibTrans" cxnId="{D9C0DDF0-A451-4572-A899-8BD6729CF657}">
      <dgm:prSet/>
      <dgm:spPr>
        <a:solidFill>
          <a:schemeClr val="accent6"/>
        </a:solidFill>
      </dgm:spPr>
      <dgm:t>
        <a:bodyPr/>
        <a:lstStyle/>
        <a:p>
          <a:endParaRPr lang="en-GB"/>
        </a:p>
      </dgm:t>
    </dgm:pt>
    <dgm:pt modelId="{E0D9F5E9-7168-42B0-B6C0-0B2CDAB5A584}">
      <dgm:prSet phldrT="[Text]" custT="1"/>
      <dgm:spPr>
        <a:solidFill>
          <a:schemeClr val="accent2"/>
        </a:solidFill>
      </dgm:spPr>
      <dgm:t>
        <a:bodyPr/>
        <a:lstStyle/>
        <a:p>
          <a:r>
            <a:rPr lang="en-GB" sz="1800" dirty="0">
              <a:solidFill>
                <a:schemeClr val="bg1"/>
              </a:solidFill>
            </a:rPr>
            <a:t>Planning:</a:t>
          </a:r>
        </a:p>
        <a:p>
          <a:r>
            <a:rPr lang="en-GB" sz="1800" dirty="0">
              <a:solidFill>
                <a:schemeClr val="bg1"/>
              </a:solidFill>
            </a:rPr>
            <a:t>Training</a:t>
          </a:r>
        </a:p>
        <a:p>
          <a:r>
            <a:rPr lang="en-GB" sz="1800" dirty="0">
              <a:solidFill>
                <a:schemeClr val="bg1"/>
              </a:solidFill>
            </a:rPr>
            <a:t>Distribution</a:t>
          </a:r>
        </a:p>
        <a:p>
          <a:r>
            <a:rPr lang="en-GB" sz="1800" dirty="0">
              <a:solidFill>
                <a:schemeClr val="bg1"/>
              </a:solidFill>
            </a:rPr>
            <a:t>Comms &amp; Promotion</a:t>
          </a:r>
        </a:p>
        <a:p>
          <a:endParaRPr lang="en-GB" sz="1800" dirty="0">
            <a:solidFill>
              <a:schemeClr val="bg1"/>
            </a:solidFill>
          </a:endParaRPr>
        </a:p>
      </dgm:t>
    </dgm:pt>
    <dgm:pt modelId="{38AA6EED-A3BC-43E4-BC89-DA18A959D166}" type="parTrans" cxnId="{CE773C79-C4F1-46D9-B4E0-6EA65596175D}">
      <dgm:prSet/>
      <dgm:spPr/>
      <dgm:t>
        <a:bodyPr/>
        <a:lstStyle/>
        <a:p>
          <a:endParaRPr lang="en-GB"/>
        </a:p>
      </dgm:t>
    </dgm:pt>
    <dgm:pt modelId="{BEA6C4AF-ACC7-4816-987D-4A730E6C631B}" type="sibTrans" cxnId="{CE773C79-C4F1-46D9-B4E0-6EA65596175D}">
      <dgm:prSet/>
      <dgm:spPr>
        <a:solidFill>
          <a:schemeClr val="accent2"/>
        </a:solidFill>
      </dgm:spPr>
      <dgm:t>
        <a:bodyPr/>
        <a:lstStyle/>
        <a:p>
          <a:endParaRPr lang="en-GB"/>
        </a:p>
      </dgm:t>
    </dgm:pt>
    <dgm:pt modelId="{8B347A9C-626C-4EB1-9BD8-BD2082AF8B4C}">
      <dgm:prSet phldrT="[Text]" custT="1"/>
      <dgm:spPr>
        <a:solidFill>
          <a:schemeClr val="accent2"/>
        </a:solidFill>
      </dgm:spPr>
      <dgm:t>
        <a:bodyPr/>
        <a:lstStyle/>
        <a:p>
          <a:r>
            <a:rPr lang="en-GB" sz="1800" dirty="0">
              <a:solidFill>
                <a:schemeClr val="bg1"/>
              </a:solidFill>
            </a:rPr>
            <a:t>Resourcing:</a:t>
          </a:r>
        </a:p>
        <a:p>
          <a:r>
            <a:rPr lang="en-GB" sz="1800" dirty="0">
              <a:solidFill>
                <a:schemeClr val="bg1"/>
              </a:solidFill>
            </a:rPr>
            <a:t>Training</a:t>
          </a:r>
        </a:p>
        <a:p>
          <a:r>
            <a:rPr lang="en-GB" sz="1800" dirty="0">
              <a:solidFill>
                <a:schemeClr val="bg1"/>
              </a:solidFill>
            </a:rPr>
            <a:t>Signposting</a:t>
          </a:r>
        </a:p>
        <a:p>
          <a:r>
            <a:rPr lang="en-GB" sz="1800" dirty="0">
              <a:solidFill>
                <a:schemeClr val="bg1"/>
              </a:solidFill>
            </a:rPr>
            <a:t>Promotion</a:t>
          </a:r>
        </a:p>
      </dgm:t>
    </dgm:pt>
    <dgm:pt modelId="{5DA1B8EE-E697-415C-99A1-17D4D58BA97A}" type="parTrans" cxnId="{A80B91A3-A7B0-494A-98CF-864650DA7B59}">
      <dgm:prSet/>
      <dgm:spPr/>
      <dgm:t>
        <a:bodyPr/>
        <a:lstStyle/>
        <a:p>
          <a:endParaRPr lang="en-GB"/>
        </a:p>
      </dgm:t>
    </dgm:pt>
    <dgm:pt modelId="{21E3D59B-A8A4-49A7-A834-8659662C6F80}" type="sibTrans" cxnId="{A80B91A3-A7B0-494A-98CF-864650DA7B59}">
      <dgm:prSet/>
      <dgm:spPr>
        <a:solidFill>
          <a:schemeClr val="accent2"/>
        </a:solidFill>
      </dgm:spPr>
      <dgm:t>
        <a:bodyPr/>
        <a:lstStyle/>
        <a:p>
          <a:endParaRPr lang="en-GB"/>
        </a:p>
      </dgm:t>
    </dgm:pt>
    <dgm:pt modelId="{F113255C-ED99-4F4B-970E-59A6595FE84A}">
      <dgm:prSet custT="1"/>
      <dgm:spPr>
        <a:solidFill>
          <a:schemeClr val="accent3"/>
        </a:solidFill>
      </dgm:spPr>
      <dgm:t>
        <a:bodyPr/>
        <a:lstStyle/>
        <a:p>
          <a:r>
            <a:rPr lang="en-GB" sz="1800" dirty="0">
              <a:solidFill>
                <a:schemeClr val="bg1"/>
              </a:solidFill>
            </a:rPr>
            <a:t>Continued Promotion, training and distribution</a:t>
          </a:r>
        </a:p>
      </dgm:t>
    </dgm:pt>
    <dgm:pt modelId="{E085A673-F31C-4AC7-B2D7-719D24E7B4BB}" type="parTrans" cxnId="{C6391216-7356-4CE1-A47C-F80C7B4F5738}">
      <dgm:prSet/>
      <dgm:spPr/>
      <dgm:t>
        <a:bodyPr/>
        <a:lstStyle/>
        <a:p>
          <a:endParaRPr lang="en-GB"/>
        </a:p>
      </dgm:t>
    </dgm:pt>
    <dgm:pt modelId="{AFD22767-B793-4474-8EDC-CF873142BD18}" type="sibTrans" cxnId="{C6391216-7356-4CE1-A47C-F80C7B4F5738}">
      <dgm:prSet/>
      <dgm:spPr/>
      <dgm:t>
        <a:bodyPr/>
        <a:lstStyle/>
        <a:p>
          <a:endParaRPr lang="en-GB"/>
        </a:p>
      </dgm:t>
    </dgm:pt>
    <dgm:pt modelId="{2B6C0A57-FC38-4B29-A07A-FB5C8CE89939}">
      <dgm:prSet custT="1"/>
      <dgm:spPr>
        <a:solidFill>
          <a:schemeClr val="accent4"/>
        </a:solidFill>
      </dgm:spPr>
      <dgm:t>
        <a:bodyPr/>
        <a:lstStyle/>
        <a:p>
          <a:r>
            <a:rPr lang="en-GB" sz="1800" dirty="0">
              <a:solidFill>
                <a:schemeClr val="tx1"/>
              </a:solidFill>
            </a:rPr>
            <a:t>Sunflower Lanyards, training and awareness embedded into King’s Culture. Continued evaluation and development. </a:t>
          </a:r>
        </a:p>
      </dgm:t>
    </dgm:pt>
    <dgm:pt modelId="{67065BF1-FF13-4E09-AF7D-829DD6285044}" type="parTrans" cxnId="{9E67F894-1203-42F0-94B7-35A6FFC93A93}">
      <dgm:prSet/>
      <dgm:spPr/>
      <dgm:t>
        <a:bodyPr/>
        <a:lstStyle/>
        <a:p>
          <a:endParaRPr lang="en-GB"/>
        </a:p>
      </dgm:t>
    </dgm:pt>
    <dgm:pt modelId="{CF8F169B-73F5-4F9A-873C-D839952D2242}" type="sibTrans" cxnId="{9E67F894-1203-42F0-94B7-35A6FFC93A93}">
      <dgm:prSet/>
      <dgm:spPr/>
      <dgm:t>
        <a:bodyPr/>
        <a:lstStyle/>
        <a:p>
          <a:endParaRPr lang="en-GB"/>
        </a:p>
      </dgm:t>
    </dgm:pt>
    <dgm:pt modelId="{185118CF-26A7-4FBF-9F11-DBFFE7BBC9A8}">
      <dgm:prSet custT="1"/>
      <dgm:spPr>
        <a:solidFill>
          <a:schemeClr val="accent3"/>
        </a:solidFill>
      </dgm:spPr>
      <dgm:t>
        <a:bodyPr/>
        <a:lstStyle/>
        <a:p>
          <a:r>
            <a:rPr lang="en-GB" sz="1800" dirty="0">
              <a:solidFill>
                <a:schemeClr val="bg1"/>
              </a:solidFill>
            </a:rPr>
            <a:t>Launch</a:t>
          </a:r>
        </a:p>
        <a:p>
          <a:r>
            <a:rPr lang="en-GB" sz="1800" dirty="0">
              <a:solidFill>
                <a:schemeClr val="bg1"/>
              </a:solidFill>
            </a:rPr>
            <a:t>Launch Comms</a:t>
          </a:r>
        </a:p>
        <a:p>
          <a:r>
            <a:rPr lang="en-GB" sz="1800" dirty="0">
              <a:solidFill>
                <a:schemeClr val="bg1"/>
              </a:solidFill>
            </a:rPr>
            <a:t>Distribution Push</a:t>
          </a:r>
        </a:p>
        <a:p>
          <a:r>
            <a:rPr lang="en-GB" sz="1800" dirty="0">
              <a:solidFill>
                <a:schemeClr val="bg1"/>
              </a:solidFill>
            </a:rPr>
            <a:t>Awareness push</a:t>
          </a:r>
        </a:p>
      </dgm:t>
    </dgm:pt>
    <dgm:pt modelId="{4954211B-9E82-4C89-9028-4B9F8475E5E7}" type="sibTrans" cxnId="{7EA99F61-B272-4661-887B-7FBBF772955C}">
      <dgm:prSet/>
      <dgm:spPr>
        <a:solidFill>
          <a:schemeClr val="accent3"/>
        </a:solidFill>
      </dgm:spPr>
      <dgm:t>
        <a:bodyPr/>
        <a:lstStyle/>
        <a:p>
          <a:endParaRPr lang="en-GB"/>
        </a:p>
      </dgm:t>
    </dgm:pt>
    <dgm:pt modelId="{391A9E5E-4590-4D45-8541-5EF3051E7556}" type="parTrans" cxnId="{7EA99F61-B272-4661-887B-7FBBF772955C}">
      <dgm:prSet/>
      <dgm:spPr/>
      <dgm:t>
        <a:bodyPr/>
        <a:lstStyle/>
        <a:p>
          <a:endParaRPr lang="en-GB"/>
        </a:p>
      </dgm:t>
    </dgm:pt>
    <dgm:pt modelId="{FF17D570-D744-4E61-BDB8-1415271433F8}" type="pres">
      <dgm:prSet presAssocID="{CE552406-D726-41D1-BC70-DC05AFC87F10}" presName="Name0" presStyleCnt="0">
        <dgm:presLayoutVars>
          <dgm:dir/>
          <dgm:resizeHandles val="exact"/>
        </dgm:presLayoutVars>
      </dgm:prSet>
      <dgm:spPr/>
    </dgm:pt>
    <dgm:pt modelId="{12A79B50-8E89-46A4-9A13-E3CFF6C9308F}" type="pres">
      <dgm:prSet presAssocID="{07204A99-2FBE-4444-ACDE-379C3CC9462A}" presName="node" presStyleLbl="node1" presStyleIdx="0" presStyleCnt="6" custScaleX="89055" custScaleY="107300" custLinFactNeighborX="131" custLinFactNeighborY="-516">
        <dgm:presLayoutVars>
          <dgm:bulletEnabled val="1"/>
        </dgm:presLayoutVars>
      </dgm:prSet>
      <dgm:spPr/>
    </dgm:pt>
    <dgm:pt modelId="{14B39B5D-60C3-43B0-9237-F4CE7F5A5D4C}" type="pres">
      <dgm:prSet presAssocID="{99029B1C-4DB5-4B46-A2F1-87365FAB29F6}" presName="sibTrans" presStyleLbl="sibTrans2D1" presStyleIdx="0" presStyleCnt="5" custScaleX="101225" custScaleY="283221"/>
      <dgm:spPr/>
    </dgm:pt>
    <dgm:pt modelId="{46BB819C-7EDA-4390-B5BA-3028737B94B0}" type="pres">
      <dgm:prSet presAssocID="{99029B1C-4DB5-4B46-A2F1-87365FAB29F6}" presName="connectorText" presStyleLbl="sibTrans2D1" presStyleIdx="0" presStyleCnt="5"/>
      <dgm:spPr/>
    </dgm:pt>
    <dgm:pt modelId="{80D27C0A-5E9D-46DF-A2C7-243B23811089}" type="pres">
      <dgm:prSet presAssocID="{E0D9F5E9-7168-42B0-B6C0-0B2CDAB5A584}" presName="node" presStyleLbl="node1" presStyleIdx="1" presStyleCnt="6" custScaleX="89055" custScaleY="107300">
        <dgm:presLayoutVars>
          <dgm:bulletEnabled val="1"/>
        </dgm:presLayoutVars>
      </dgm:prSet>
      <dgm:spPr/>
    </dgm:pt>
    <dgm:pt modelId="{9F762CD8-62B6-4709-A165-EEACBA7E4B36}" type="pres">
      <dgm:prSet presAssocID="{BEA6C4AF-ACC7-4816-987D-4A730E6C631B}" presName="sibTrans" presStyleLbl="sibTrans2D1" presStyleIdx="1" presStyleCnt="5" custScaleX="101225" custScaleY="283221"/>
      <dgm:spPr/>
    </dgm:pt>
    <dgm:pt modelId="{AAE55D27-9A89-4502-AAAE-D22F056B026B}" type="pres">
      <dgm:prSet presAssocID="{BEA6C4AF-ACC7-4816-987D-4A730E6C631B}" presName="connectorText" presStyleLbl="sibTrans2D1" presStyleIdx="1" presStyleCnt="5"/>
      <dgm:spPr/>
    </dgm:pt>
    <dgm:pt modelId="{D23AE59F-4BF3-4D89-9598-8CE2000D391D}" type="pres">
      <dgm:prSet presAssocID="{8B347A9C-626C-4EB1-9BD8-BD2082AF8B4C}" presName="node" presStyleLbl="node1" presStyleIdx="2" presStyleCnt="6" custScaleX="89055" custScaleY="107300">
        <dgm:presLayoutVars>
          <dgm:bulletEnabled val="1"/>
        </dgm:presLayoutVars>
      </dgm:prSet>
      <dgm:spPr/>
    </dgm:pt>
    <dgm:pt modelId="{EA82F315-5FA8-490F-B259-E4C2E4D6D901}" type="pres">
      <dgm:prSet presAssocID="{21E3D59B-A8A4-49A7-A834-8659662C6F80}" presName="sibTrans" presStyleLbl="sibTrans2D1" presStyleIdx="2" presStyleCnt="5" custScaleX="101225" custScaleY="283221"/>
      <dgm:spPr/>
    </dgm:pt>
    <dgm:pt modelId="{75AEB24B-E30B-45BB-A728-7D6D9B2A02EE}" type="pres">
      <dgm:prSet presAssocID="{21E3D59B-A8A4-49A7-A834-8659662C6F80}" presName="connectorText" presStyleLbl="sibTrans2D1" presStyleIdx="2" presStyleCnt="5"/>
      <dgm:spPr/>
    </dgm:pt>
    <dgm:pt modelId="{2FF3034F-7359-4D55-ACEC-6E70E8B39FBB}" type="pres">
      <dgm:prSet presAssocID="{185118CF-26A7-4FBF-9F11-DBFFE7BBC9A8}" presName="node" presStyleLbl="node1" presStyleIdx="3" presStyleCnt="6" custScaleX="89055" custScaleY="107300">
        <dgm:presLayoutVars>
          <dgm:bulletEnabled val="1"/>
        </dgm:presLayoutVars>
      </dgm:prSet>
      <dgm:spPr/>
    </dgm:pt>
    <dgm:pt modelId="{3010B846-2BEA-40F8-9942-97D8D89ABDC5}" type="pres">
      <dgm:prSet presAssocID="{4954211B-9E82-4C89-9028-4B9F8475E5E7}" presName="sibTrans" presStyleLbl="sibTrans2D1" presStyleIdx="3" presStyleCnt="5" custScaleX="101225" custScaleY="283221"/>
      <dgm:spPr/>
    </dgm:pt>
    <dgm:pt modelId="{BD92519E-1261-48E6-92FC-4AA395B1ED05}" type="pres">
      <dgm:prSet presAssocID="{4954211B-9E82-4C89-9028-4B9F8475E5E7}" presName="connectorText" presStyleLbl="sibTrans2D1" presStyleIdx="3" presStyleCnt="5"/>
      <dgm:spPr/>
    </dgm:pt>
    <dgm:pt modelId="{B3894A4E-9751-4499-A32F-382CF0DD9B86}" type="pres">
      <dgm:prSet presAssocID="{F113255C-ED99-4F4B-970E-59A6595FE84A}" presName="node" presStyleLbl="node1" presStyleIdx="4" presStyleCnt="6" custScaleX="89055" custScaleY="107300">
        <dgm:presLayoutVars>
          <dgm:bulletEnabled val="1"/>
        </dgm:presLayoutVars>
      </dgm:prSet>
      <dgm:spPr/>
    </dgm:pt>
    <dgm:pt modelId="{9F8152CD-D41D-4BDA-8D3C-EACADCC66BEC}" type="pres">
      <dgm:prSet presAssocID="{AFD22767-B793-4474-8EDC-CF873142BD18}" presName="sibTrans" presStyleLbl="sibTrans2D1" presStyleIdx="4" presStyleCnt="5" custScaleX="101225" custScaleY="283221"/>
      <dgm:spPr/>
    </dgm:pt>
    <dgm:pt modelId="{E6DAC26A-08FD-4A43-A609-5123A0E6E479}" type="pres">
      <dgm:prSet presAssocID="{AFD22767-B793-4474-8EDC-CF873142BD18}" presName="connectorText" presStyleLbl="sibTrans2D1" presStyleIdx="4" presStyleCnt="5"/>
      <dgm:spPr/>
    </dgm:pt>
    <dgm:pt modelId="{873CED3C-BD72-4BF7-8088-F2484F13021B}" type="pres">
      <dgm:prSet presAssocID="{2B6C0A57-FC38-4B29-A07A-FB5C8CE89939}" presName="node" presStyleLbl="node1" presStyleIdx="5" presStyleCnt="6" custScaleX="101257" custScaleY="105146">
        <dgm:presLayoutVars>
          <dgm:bulletEnabled val="1"/>
        </dgm:presLayoutVars>
      </dgm:prSet>
      <dgm:spPr/>
    </dgm:pt>
  </dgm:ptLst>
  <dgm:cxnLst>
    <dgm:cxn modelId="{04ED0B0F-8F9E-43CE-9668-C35BC1B85B2B}" type="presOf" srcId="{21E3D59B-A8A4-49A7-A834-8659662C6F80}" destId="{EA82F315-5FA8-490F-B259-E4C2E4D6D901}" srcOrd="0" destOrd="0" presId="urn:microsoft.com/office/officeart/2005/8/layout/process1"/>
    <dgm:cxn modelId="{C6391216-7356-4CE1-A47C-F80C7B4F5738}" srcId="{CE552406-D726-41D1-BC70-DC05AFC87F10}" destId="{F113255C-ED99-4F4B-970E-59A6595FE84A}" srcOrd="4" destOrd="0" parTransId="{E085A673-F31C-4AC7-B2D7-719D24E7B4BB}" sibTransId="{AFD22767-B793-4474-8EDC-CF873142BD18}"/>
    <dgm:cxn modelId="{035CB719-808D-4DAE-AA94-BB404B57EFEB}" type="presOf" srcId="{4954211B-9E82-4C89-9028-4B9F8475E5E7}" destId="{3010B846-2BEA-40F8-9942-97D8D89ABDC5}" srcOrd="0" destOrd="0" presId="urn:microsoft.com/office/officeart/2005/8/layout/process1"/>
    <dgm:cxn modelId="{C4FD461A-972F-4F58-8721-46255EA002CA}" type="presOf" srcId="{2B6C0A57-FC38-4B29-A07A-FB5C8CE89939}" destId="{873CED3C-BD72-4BF7-8088-F2484F13021B}" srcOrd="0" destOrd="0" presId="urn:microsoft.com/office/officeart/2005/8/layout/process1"/>
    <dgm:cxn modelId="{FD88AE21-2679-48F5-812A-50EDBE19A866}" type="presOf" srcId="{99029B1C-4DB5-4B46-A2F1-87365FAB29F6}" destId="{14B39B5D-60C3-43B0-9237-F4CE7F5A5D4C}" srcOrd="0" destOrd="0" presId="urn:microsoft.com/office/officeart/2005/8/layout/process1"/>
    <dgm:cxn modelId="{5B051425-C888-4931-8762-005E848A27B8}" type="presOf" srcId="{21E3D59B-A8A4-49A7-A834-8659662C6F80}" destId="{75AEB24B-E30B-45BB-A728-7D6D9B2A02EE}" srcOrd="1" destOrd="0" presId="urn:microsoft.com/office/officeart/2005/8/layout/process1"/>
    <dgm:cxn modelId="{30293D5B-4065-4326-8FBB-482E2974F860}" type="presOf" srcId="{185118CF-26A7-4FBF-9F11-DBFFE7BBC9A8}" destId="{2FF3034F-7359-4D55-ACEC-6E70E8B39FBB}" srcOrd="0" destOrd="0" presId="urn:microsoft.com/office/officeart/2005/8/layout/process1"/>
    <dgm:cxn modelId="{7EA99F61-B272-4661-887B-7FBBF772955C}" srcId="{CE552406-D726-41D1-BC70-DC05AFC87F10}" destId="{185118CF-26A7-4FBF-9F11-DBFFE7BBC9A8}" srcOrd="3" destOrd="0" parTransId="{391A9E5E-4590-4D45-8541-5EF3051E7556}" sibTransId="{4954211B-9E82-4C89-9028-4B9F8475E5E7}"/>
    <dgm:cxn modelId="{C578C463-5E43-43AF-9641-8ED5C6245792}" type="presOf" srcId="{E0D9F5E9-7168-42B0-B6C0-0B2CDAB5A584}" destId="{80D27C0A-5E9D-46DF-A2C7-243B23811089}" srcOrd="0" destOrd="0" presId="urn:microsoft.com/office/officeart/2005/8/layout/process1"/>
    <dgm:cxn modelId="{2A580C64-99CE-4A8C-B597-3D6A450DC668}" type="presOf" srcId="{F113255C-ED99-4F4B-970E-59A6595FE84A}" destId="{B3894A4E-9751-4499-A32F-382CF0DD9B86}" srcOrd="0" destOrd="0" presId="urn:microsoft.com/office/officeart/2005/8/layout/process1"/>
    <dgm:cxn modelId="{6AB0C144-0084-463F-B2DE-BE94049D5D52}" type="presOf" srcId="{AFD22767-B793-4474-8EDC-CF873142BD18}" destId="{E6DAC26A-08FD-4A43-A609-5123A0E6E479}" srcOrd="1" destOrd="0" presId="urn:microsoft.com/office/officeart/2005/8/layout/process1"/>
    <dgm:cxn modelId="{1735C950-5006-4816-8E68-A70BBBEF7F38}" type="presOf" srcId="{CE552406-D726-41D1-BC70-DC05AFC87F10}" destId="{FF17D570-D744-4E61-BDB8-1415271433F8}" srcOrd="0" destOrd="0" presId="urn:microsoft.com/office/officeart/2005/8/layout/process1"/>
    <dgm:cxn modelId="{A576BB54-CBF1-49AF-8730-FD7A7E627AF1}" type="presOf" srcId="{07204A99-2FBE-4444-ACDE-379C3CC9462A}" destId="{12A79B50-8E89-46A4-9A13-E3CFF6C9308F}" srcOrd="0" destOrd="0" presId="urn:microsoft.com/office/officeart/2005/8/layout/process1"/>
    <dgm:cxn modelId="{CE773C79-C4F1-46D9-B4E0-6EA65596175D}" srcId="{CE552406-D726-41D1-BC70-DC05AFC87F10}" destId="{E0D9F5E9-7168-42B0-B6C0-0B2CDAB5A584}" srcOrd="1" destOrd="0" parTransId="{38AA6EED-A3BC-43E4-BC89-DA18A959D166}" sibTransId="{BEA6C4AF-ACC7-4816-987D-4A730E6C631B}"/>
    <dgm:cxn modelId="{3D681E94-FF15-4301-8E47-BEE954764FC9}" type="presOf" srcId="{BEA6C4AF-ACC7-4816-987D-4A730E6C631B}" destId="{9F762CD8-62B6-4709-A165-EEACBA7E4B36}" srcOrd="0" destOrd="0" presId="urn:microsoft.com/office/officeart/2005/8/layout/process1"/>
    <dgm:cxn modelId="{9E67F894-1203-42F0-94B7-35A6FFC93A93}" srcId="{CE552406-D726-41D1-BC70-DC05AFC87F10}" destId="{2B6C0A57-FC38-4B29-A07A-FB5C8CE89939}" srcOrd="5" destOrd="0" parTransId="{67065BF1-FF13-4E09-AF7D-829DD6285044}" sibTransId="{CF8F169B-73F5-4F9A-873C-D839952D2242}"/>
    <dgm:cxn modelId="{EC34A095-154A-4597-B3D9-81D33A84D620}" type="presOf" srcId="{BEA6C4AF-ACC7-4816-987D-4A730E6C631B}" destId="{AAE55D27-9A89-4502-AAAE-D22F056B026B}" srcOrd="1" destOrd="0" presId="urn:microsoft.com/office/officeart/2005/8/layout/process1"/>
    <dgm:cxn modelId="{A80B91A3-A7B0-494A-98CF-864650DA7B59}" srcId="{CE552406-D726-41D1-BC70-DC05AFC87F10}" destId="{8B347A9C-626C-4EB1-9BD8-BD2082AF8B4C}" srcOrd="2" destOrd="0" parTransId="{5DA1B8EE-E697-415C-99A1-17D4D58BA97A}" sibTransId="{21E3D59B-A8A4-49A7-A834-8659662C6F80}"/>
    <dgm:cxn modelId="{E26183C0-D456-47EA-B80C-C7A396D86E82}" type="presOf" srcId="{99029B1C-4DB5-4B46-A2F1-87365FAB29F6}" destId="{46BB819C-7EDA-4390-B5BA-3028737B94B0}" srcOrd="1" destOrd="0" presId="urn:microsoft.com/office/officeart/2005/8/layout/process1"/>
    <dgm:cxn modelId="{14D70DC7-28D0-4072-898F-52C47F96BC24}" type="presOf" srcId="{8B347A9C-626C-4EB1-9BD8-BD2082AF8B4C}" destId="{D23AE59F-4BF3-4D89-9598-8CE2000D391D}" srcOrd="0" destOrd="0" presId="urn:microsoft.com/office/officeart/2005/8/layout/process1"/>
    <dgm:cxn modelId="{EE3DACE1-2898-4C3D-B78E-543D34FCAF35}" type="presOf" srcId="{AFD22767-B793-4474-8EDC-CF873142BD18}" destId="{9F8152CD-D41D-4BDA-8D3C-EACADCC66BEC}" srcOrd="0" destOrd="0" presId="urn:microsoft.com/office/officeart/2005/8/layout/process1"/>
    <dgm:cxn modelId="{ECBBE6E9-FC4D-43EB-B86F-65DEC52D54EA}" type="presOf" srcId="{4954211B-9E82-4C89-9028-4B9F8475E5E7}" destId="{BD92519E-1261-48E6-92FC-4AA395B1ED05}" srcOrd="1" destOrd="0" presId="urn:microsoft.com/office/officeart/2005/8/layout/process1"/>
    <dgm:cxn modelId="{D9C0DDF0-A451-4572-A899-8BD6729CF657}" srcId="{CE552406-D726-41D1-BC70-DC05AFC87F10}" destId="{07204A99-2FBE-4444-ACDE-379C3CC9462A}" srcOrd="0" destOrd="0" parTransId="{B42594E7-D06A-4F9D-B3E6-240B6270EE3D}" sibTransId="{99029B1C-4DB5-4B46-A2F1-87365FAB29F6}"/>
    <dgm:cxn modelId="{7DBC6CA2-1E3B-477C-8688-9451ABD5365B}" type="presParOf" srcId="{FF17D570-D744-4E61-BDB8-1415271433F8}" destId="{12A79B50-8E89-46A4-9A13-E3CFF6C9308F}" srcOrd="0" destOrd="0" presId="urn:microsoft.com/office/officeart/2005/8/layout/process1"/>
    <dgm:cxn modelId="{9BA1C12A-AB91-47B8-8352-CFC30F3CBBBA}" type="presParOf" srcId="{FF17D570-D744-4E61-BDB8-1415271433F8}" destId="{14B39B5D-60C3-43B0-9237-F4CE7F5A5D4C}" srcOrd="1" destOrd="0" presId="urn:microsoft.com/office/officeart/2005/8/layout/process1"/>
    <dgm:cxn modelId="{4D4413DA-FF18-4C44-A661-6D830D20E259}" type="presParOf" srcId="{14B39B5D-60C3-43B0-9237-F4CE7F5A5D4C}" destId="{46BB819C-7EDA-4390-B5BA-3028737B94B0}" srcOrd="0" destOrd="0" presId="urn:microsoft.com/office/officeart/2005/8/layout/process1"/>
    <dgm:cxn modelId="{2BEC88EA-9D35-45B0-8C1A-9DC3CD57B3A5}" type="presParOf" srcId="{FF17D570-D744-4E61-BDB8-1415271433F8}" destId="{80D27C0A-5E9D-46DF-A2C7-243B23811089}" srcOrd="2" destOrd="0" presId="urn:microsoft.com/office/officeart/2005/8/layout/process1"/>
    <dgm:cxn modelId="{324E63AA-FD25-436F-890E-C18F14586A8C}" type="presParOf" srcId="{FF17D570-D744-4E61-BDB8-1415271433F8}" destId="{9F762CD8-62B6-4709-A165-EEACBA7E4B36}" srcOrd="3" destOrd="0" presId="urn:microsoft.com/office/officeart/2005/8/layout/process1"/>
    <dgm:cxn modelId="{221662DE-6819-4070-8218-BB85C066B8CE}" type="presParOf" srcId="{9F762CD8-62B6-4709-A165-EEACBA7E4B36}" destId="{AAE55D27-9A89-4502-AAAE-D22F056B026B}" srcOrd="0" destOrd="0" presId="urn:microsoft.com/office/officeart/2005/8/layout/process1"/>
    <dgm:cxn modelId="{A173C1FC-0E06-4794-95BD-115C974DF6FF}" type="presParOf" srcId="{FF17D570-D744-4E61-BDB8-1415271433F8}" destId="{D23AE59F-4BF3-4D89-9598-8CE2000D391D}" srcOrd="4" destOrd="0" presId="urn:microsoft.com/office/officeart/2005/8/layout/process1"/>
    <dgm:cxn modelId="{17BDAFD4-F04B-4FCE-A29A-E158D422600D}" type="presParOf" srcId="{FF17D570-D744-4E61-BDB8-1415271433F8}" destId="{EA82F315-5FA8-490F-B259-E4C2E4D6D901}" srcOrd="5" destOrd="0" presId="urn:microsoft.com/office/officeart/2005/8/layout/process1"/>
    <dgm:cxn modelId="{DE393B90-52F6-4FCF-866C-36866B6D8D1E}" type="presParOf" srcId="{EA82F315-5FA8-490F-B259-E4C2E4D6D901}" destId="{75AEB24B-E30B-45BB-A728-7D6D9B2A02EE}" srcOrd="0" destOrd="0" presId="urn:microsoft.com/office/officeart/2005/8/layout/process1"/>
    <dgm:cxn modelId="{FE770855-C0D6-4F54-B254-B5B1FD94B633}" type="presParOf" srcId="{FF17D570-D744-4E61-BDB8-1415271433F8}" destId="{2FF3034F-7359-4D55-ACEC-6E70E8B39FBB}" srcOrd="6" destOrd="0" presId="urn:microsoft.com/office/officeart/2005/8/layout/process1"/>
    <dgm:cxn modelId="{D633B8E2-247F-40A7-99A5-BAFFB5E15FDB}" type="presParOf" srcId="{FF17D570-D744-4E61-BDB8-1415271433F8}" destId="{3010B846-2BEA-40F8-9942-97D8D89ABDC5}" srcOrd="7" destOrd="0" presId="urn:microsoft.com/office/officeart/2005/8/layout/process1"/>
    <dgm:cxn modelId="{141CE5EC-9FD4-4754-B496-17CFA192796F}" type="presParOf" srcId="{3010B846-2BEA-40F8-9942-97D8D89ABDC5}" destId="{BD92519E-1261-48E6-92FC-4AA395B1ED05}" srcOrd="0" destOrd="0" presId="urn:microsoft.com/office/officeart/2005/8/layout/process1"/>
    <dgm:cxn modelId="{D1159693-59EC-4852-A1DD-84D697FCD351}" type="presParOf" srcId="{FF17D570-D744-4E61-BDB8-1415271433F8}" destId="{B3894A4E-9751-4499-A32F-382CF0DD9B86}" srcOrd="8" destOrd="0" presId="urn:microsoft.com/office/officeart/2005/8/layout/process1"/>
    <dgm:cxn modelId="{DA8A4936-B315-4F56-BF13-D76841C6142D}" type="presParOf" srcId="{FF17D570-D744-4E61-BDB8-1415271433F8}" destId="{9F8152CD-D41D-4BDA-8D3C-EACADCC66BEC}" srcOrd="9" destOrd="0" presId="urn:microsoft.com/office/officeart/2005/8/layout/process1"/>
    <dgm:cxn modelId="{6DA292F7-8950-48B9-B256-A441A486F48F}" type="presParOf" srcId="{9F8152CD-D41D-4BDA-8D3C-EACADCC66BEC}" destId="{E6DAC26A-08FD-4A43-A609-5123A0E6E479}" srcOrd="0" destOrd="0" presId="urn:microsoft.com/office/officeart/2005/8/layout/process1"/>
    <dgm:cxn modelId="{004838AD-6070-4AFF-9B02-7F46E284BD68}" type="presParOf" srcId="{FF17D570-D744-4E61-BDB8-1415271433F8}" destId="{873CED3C-BD72-4BF7-8088-F2484F13021B}" srcOrd="1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C50E70-B1A6-44CD-93C3-7BE327E59BBE}" type="doc">
      <dgm:prSet loTypeId="urn:microsoft.com/office/officeart/2018/5/layout/IconLeaf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D419BB6B-813E-4CDF-91B8-16427E1A5DF1}">
      <dgm:prSet custT="1"/>
      <dgm:spPr/>
      <dgm:t>
        <a:bodyPr/>
        <a:lstStyle/>
        <a:p>
          <a:pPr>
            <a:defRPr cap="all"/>
          </a:pPr>
          <a:r>
            <a:rPr lang="en-GB" sz="1800" cap="none" dirty="0"/>
            <a:t>A sign should be visible confirming this is a Sunflower distribution point. Distribution points are also advertised around site.</a:t>
          </a:r>
          <a:endParaRPr lang="en-US" sz="1800" cap="none" dirty="0"/>
        </a:p>
      </dgm:t>
    </dgm:pt>
    <dgm:pt modelId="{5D9AF4FB-A050-4A2D-B41E-983C082774A4}" type="parTrans" cxnId="{AE9EF330-4E5F-4F75-B57C-B2FA98F39077}">
      <dgm:prSet/>
      <dgm:spPr/>
      <dgm:t>
        <a:bodyPr/>
        <a:lstStyle/>
        <a:p>
          <a:endParaRPr lang="en-US"/>
        </a:p>
      </dgm:t>
    </dgm:pt>
    <dgm:pt modelId="{D5BCDA8B-DB65-4D87-A707-421C18852138}" type="sibTrans" cxnId="{AE9EF330-4E5F-4F75-B57C-B2FA98F39077}">
      <dgm:prSet/>
      <dgm:spPr/>
      <dgm:t>
        <a:bodyPr/>
        <a:lstStyle/>
        <a:p>
          <a:endParaRPr lang="en-US"/>
        </a:p>
      </dgm:t>
    </dgm:pt>
    <dgm:pt modelId="{FF45EFA6-234F-4FDA-B020-36D0700061C7}">
      <dgm:prSet custT="1"/>
      <dgm:spPr/>
      <dgm:t>
        <a:bodyPr/>
        <a:lstStyle/>
        <a:p>
          <a:pPr>
            <a:defRPr cap="all"/>
          </a:pPr>
          <a:r>
            <a:rPr lang="en-US" sz="1800" cap="none" dirty="0"/>
            <a:t>Staff have been trained. Just ask for a Sunflower lanyard and they should know what to do!</a:t>
          </a:r>
        </a:p>
      </dgm:t>
    </dgm:pt>
    <dgm:pt modelId="{59095C60-209A-4F9C-84E2-0C060FAF1987}" type="parTrans" cxnId="{62A1E836-F06C-4F0B-A9A1-A03BF044FF6A}">
      <dgm:prSet/>
      <dgm:spPr/>
      <dgm:t>
        <a:bodyPr/>
        <a:lstStyle/>
        <a:p>
          <a:endParaRPr lang="en-US"/>
        </a:p>
      </dgm:t>
    </dgm:pt>
    <dgm:pt modelId="{B66E3982-3A32-4C6F-BAF0-7E7089105821}" type="sibTrans" cxnId="{62A1E836-F06C-4F0B-A9A1-A03BF044FF6A}">
      <dgm:prSet/>
      <dgm:spPr/>
      <dgm:t>
        <a:bodyPr/>
        <a:lstStyle/>
        <a:p>
          <a:endParaRPr lang="en-US"/>
        </a:p>
      </dgm:t>
    </dgm:pt>
    <dgm:pt modelId="{1D57B7C3-D505-424B-95AA-51104F5B1CA2}">
      <dgm:prSet custT="1"/>
      <dgm:spPr/>
      <dgm:t>
        <a:bodyPr/>
        <a:lstStyle/>
        <a:p>
          <a:pPr>
            <a:defRPr cap="all"/>
          </a:pPr>
          <a:r>
            <a:rPr lang="en-GB" sz="1600" cap="none" dirty="0">
              <a:solidFill>
                <a:schemeClr val="tx2"/>
              </a:solidFill>
            </a:rPr>
            <a:t>You may be asked if you are staff/student/visitor, but will </a:t>
          </a:r>
          <a:r>
            <a:rPr lang="en-GB" sz="1600" b="1" cap="none" dirty="0">
              <a:solidFill>
                <a:schemeClr val="tx2"/>
              </a:solidFill>
            </a:rPr>
            <a:t>not be asked any questions about your name or condition or asked for proof</a:t>
          </a:r>
          <a:r>
            <a:rPr lang="en-GB" sz="1600" cap="none" dirty="0">
              <a:solidFill>
                <a:schemeClr val="tx2"/>
              </a:solidFill>
            </a:rPr>
            <a:t>. Staff may also ask if you need any further assistance.</a:t>
          </a:r>
          <a:endParaRPr lang="en-US" sz="1600" cap="none" dirty="0">
            <a:solidFill>
              <a:schemeClr val="tx2"/>
            </a:solidFill>
          </a:endParaRPr>
        </a:p>
      </dgm:t>
    </dgm:pt>
    <dgm:pt modelId="{5A84C012-F797-407C-BF0D-7390DB52F3C7}" type="parTrans" cxnId="{0CE93713-428B-44B4-B186-5E2E528AB199}">
      <dgm:prSet/>
      <dgm:spPr/>
      <dgm:t>
        <a:bodyPr/>
        <a:lstStyle/>
        <a:p>
          <a:endParaRPr lang="en-US"/>
        </a:p>
      </dgm:t>
    </dgm:pt>
    <dgm:pt modelId="{C02211EB-9B0A-48E5-B2CC-73D2EBB3A50E}" type="sibTrans" cxnId="{0CE93713-428B-44B4-B186-5E2E528AB199}">
      <dgm:prSet/>
      <dgm:spPr/>
      <dgm:t>
        <a:bodyPr/>
        <a:lstStyle/>
        <a:p>
          <a:endParaRPr lang="en-US"/>
        </a:p>
      </dgm:t>
    </dgm:pt>
    <dgm:pt modelId="{A22F6C35-FA7B-4CCA-9CC0-6995BC5F1CC4}" type="pres">
      <dgm:prSet presAssocID="{E4C50E70-B1A6-44CD-93C3-7BE327E59BBE}" presName="root" presStyleCnt="0">
        <dgm:presLayoutVars>
          <dgm:dir/>
          <dgm:resizeHandles val="exact"/>
        </dgm:presLayoutVars>
      </dgm:prSet>
      <dgm:spPr/>
    </dgm:pt>
    <dgm:pt modelId="{FC6108CF-2645-42CF-B04D-1B873592377A}" type="pres">
      <dgm:prSet presAssocID="{D419BB6B-813E-4CDF-91B8-16427E1A5DF1}" presName="compNode" presStyleCnt="0"/>
      <dgm:spPr/>
    </dgm:pt>
    <dgm:pt modelId="{6BB305FE-5DF2-4A17-8119-43DE90DD47CA}" type="pres">
      <dgm:prSet presAssocID="{D419BB6B-813E-4CDF-91B8-16427E1A5DF1}" presName="iconBgRect" presStyleLbl="bgShp" presStyleIdx="0" presStyleCnt="3"/>
      <dgm:spPr>
        <a:prstGeom prst="round2DiagRect">
          <a:avLst>
            <a:gd name="adj1" fmla="val 29727"/>
            <a:gd name="adj2" fmla="val 0"/>
          </a:avLst>
        </a:prstGeom>
      </dgm:spPr>
    </dgm:pt>
    <dgm:pt modelId="{CE04B8F9-09D6-48D6-ABB5-B3DA919279BA}" type="pres">
      <dgm:prSet presAssocID="{D419BB6B-813E-4CDF-91B8-16427E1A5DF1}"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Sign with solid fill"/>
        </a:ext>
      </dgm:extLst>
    </dgm:pt>
    <dgm:pt modelId="{57A72D46-DE10-4C18-9C1E-C43BA2B9965B}" type="pres">
      <dgm:prSet presAssocID="{D419BB6B-813E-4CDF-91B8-16427E1A5DF1}" presName="spaceRect" presStyleCnt="0"/>
      <dgm:spPr/>
    </dgm:pt>
    <dgm:pt modelId="{F552CFD5-98B1-43BF-A08B-6FC5EE7F8F16}" type="pres">
      <dgm:prSet presAssocID="{D419BB6B-813E-4CDF-91B8-16427E1A5DF1}" presName="textRect" presStyleLbl="revTx" presStyleIdx="0" presStyleCnt="3">
        <dgm:presLayoutVars>
          <dgm:chMax val="1"/>
          <dgm:chPref val="1"/>
        </dgm:presLayoutVars>
      </dgm:prSet>
      <dgm:spPr/>
    </dgm:pt>
    <dgm:pt modelId="{60A18232-01D8-4DAC-9452-6EF371F5EABB}" type="pres">
      <dgm:prSet presAssocID="{D5BCDA8B-DB65-4D87-A707-421C18852138}" presName="sibTrans" presStyleCnt="0"/>
      <dgm:spPr/>
    </dgm:pt>
    <dgm:pt modelId="{1382D807-7896-48EB-9C23-9BB0182380CD}" type="pres">
      <dgm:prSet presAssocID="{FF45EFA6-234F-4FDA-B020-36D0700061C7}" presName="compNode" presStyleCnt="0"/>
      <dgm:spPr/>
    </dgm:pt>
    <dgm:pt modelId="{BA137E82-D61E-4AB0-B186-5C3A5D0F05A1}" type="pres">
      <dgm:prSet presAssocID="{FF45EFA6-234F-4FDA-B020-36D0700061C7}" presName="iconBgRect" presStyleLbl="bgShp" presStyleIdx="1" presStyleCnt="3"/>
      <dgm:spPr>
        <a:prstGeom prst="round2DiagRect">
          <a:avLst>
            <a:gd name="adj1" fmla="val 29727"/>
            <a:gd name="adj2" fmla="val 0"/>
          </a:avLst>
        </a:prstGeom>
      </dgm:spPr>
    </dgm:pt>
    <dgm:pt modelId="{EC41D7A5-C988-43EB-8B62-7E682914C905}" type="pres">
      <dgm:prSet presAssocID="{FF45EFA6-234F-4FDA-B020-36D0700061C7}"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Questions with solid fill"/>
        </a:ext>
      </dgm:extLst>
    </dgm:pt>
    <dgm:pt modelId="{93CA9D40-68F6-455B-83D6-9021A8A1AF31}" type="pres">
      <dgm:prSet presAssocID="{FF45EFA6-234F-4FDA-B020-36D0700061C7}" presName="spaceRect" presStyleCnt="0"/>
      <dgm:spPr/>
    </dgm:pt>
    <dgm:pt modelId="{8B992F63-414C-4E9A-8123-E94A427A8906}" type="pres">
      <dgm:prSet presAssocID="{FF45EFA6-234F-4FDA-B020-36D0700061C7}" presName="textRect" presStyleLbl="revTx" presStyleIdx="1" presStyleCnt="3">
        <dgm:presLayoutVars>
          <dgm:chMax val="1"/>
          <dgm:chPref val="1"/>
        </dgm:presLayoutVars>
      </dgm:prSet>
      <dgm:spPr/>
    </dgm:pt>
    <dgm:pt modelId="{A14E3DD1-B355-4C73-9B36-9764C711DA82}" type="pres">
      <dgm:prSet presAssocID="{B66E3982-3A32-4C6F-BAF0-7E7089105821}" presName="sibTrans" presStyleCnt="0"/>
      <dgm:spPr/>
    </dgm:pt>
    <dgm:pt modelId="{615DC951-BE61-4603-9905-4BC799E94830}" type="pres">
      <dgm:prSet presAssocID="{1D57B7C3-D505-424B-95AA-51104F5B1CA2}" presName="compNode" presStyleCnt="0"/>
      <dgm:spPr/>
    </dgm:pt>
    <dgm:pt modelId="{24182818-AEB7-4B9A-9A4F-283FCE8F3D7B}" type="pres">
      <dgm:prSet presAssocID="{1D57B7C3-D505-424B-95AA-51104F5B1CA2}" presName="iconBgRect" presStyleLbl="bgShp" presStyleIdx="2" presStyleCnt="3"/>
      <dgm:spPr>
        <a:prstGeom prst="round2DiagRect">
          <a:avLst>
            <a:gd name="adj1" fmla="val 29727"/>
            <a:gd name="adj2" fmla="val 0"/>
          </a:avLst>
        </a:prstGeom>
      </dgm:spPr>
    </dgm:pt>
    <dgm:pt modelId="{964D1EB2-F4B6-4450-9E91-9ECEBEF7AA47}" type="pres">
      <dgm:prSet presAssocID="{1D57B7C3-D505-424B-95AA-51104F5B1CA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Question mark"/>
        </a:ext>
      </dgm:extLst>
    </dgm:pt>
    <dgm:pt modelId="{39D4D839-8981-4BD0-B6C9-E230BB80BE7A}" type="pres">
      <dgm:prSet presAssocID="{1D57B7C3-D505-424B-95AA-51104F5B1CA2}" presName="spaceRect" presStyleCnt="0"/>
      <dgm:spPr/>
    </dgm:pt>
    <dgm:pt modelId="{13882933-9236-4760-A1C5-07BA4622B70F}" type="pres">
      <dgm:prSet presAssocID="{1D57B7C3-D505-424B-95AA-51104F5B1CA2}" presName="textRect" presStyleLbl="revTx" presStyleIdx="2" presStyleCnt="3">
        <dgm:presLayoutVars>
          <dgm:chMax val="1"/>
          <dgm:chPref val="1"/>
        </dgm:presLayoutVars>
      </dgm:prSet>
      <dgm:spPr/>
    </dgm:pt>
  </dgm:ptLst>
  <dgm:cxnLst>
    <dgm:cxn modelId="{0CE93713-428B-44B4-B186-5E2E528AB199}" srcId="{E4C50E70-B1A6-44CD-93C3-7BE327E59BBE}" destId="{1D57B7C3-D505-424B-95AA-51104F5B1CA2}" srcOrd="2" destOrd="0" parTransId="{5A84C012-F797-407C-BF0D-7390DB52F3C7}" sibTransId="{C02211EB-9B0A-48E5-B2CC-73D2EBB3A50E}"/>
    <dgm:cxn modelId="{490F8C1B-60DD-4FC0-8C70-FD080A574F9F}" type="presOf" srcId="{FF45EFA6-234F-4FDA-B020-36D0700061C7}" destId="{8B992F63-414C-4E9A-8123-E94A427A8906}" srcOrd="0" destOrd="0" presId="urn:microsoft.com/office/officeart/2018/5/layout/IconLeafLabelList"/>
    <dgm:cxn modelId="{AE9EF330-4E5F-4F75-B57C-B2FA98F39077}" srcId="{E4C50E70-B1A6-44CD-93C3-7BE327E59BBE}" destId="{D419BB6B-813E-4CDF-91B8-16427E1A5DF1}" srcOrd="0" destOrd="0" parTransId="{5D9AF4FB-A050-4A2D-B41E-983C082774A4}" sibTransId="{D5BCDA8B-DB65-4D87-A707-421C18852138}"/>
    <dgm:cxn modelId="{55887B31-9B8E-4DF7-AFE0-0C261DDA4C82}" type="presOf" srcId="{1D57B7C3-D505-424B-95AA-51104F5B1CA2}" destId="{13882933-9236-4760-A1C5-07BA4622B70F}" srcOrd="0" destOrd="0" presId="urn:microsoft.com/office/officeart/2018/5/layout/IconLeafLabelList"/>
    <dgm:cxn modelId="{62A1E836-F06C-4F0B-A9A1-A03BF044FF6A}" srcId="{E4C50E70-B1A6-44CD-93C3-7BE327E59BBE}" destId="{FF45EFA6-234F-4FDA-B020-36D0700061C7}" srcOrd="1" destOrd="0" parTransId="{59095C60-209A-4F9C-84E2-0C060FAF1987}" sibTransId="{B66E3982-3A32-4C6F-BAF0-7E7089105821}"/>
    <dgm:cxn modelId="{2A207A5C-B5ED-45AB-8B6D-295759444438}" type="presOf" srcId="{E4C50E70-B1A6-44CD-93C3-7BE327E59BBE}" destId="{A22F6C35-FA7B-4CCA-9CC0-6995BC5F1CC4}" srcOrd="0" destOrd="0" presId="urn:microsoft.com/office/officeart/2018/5/layout/IconLeafLabelList"/>
    <dgm:cxn modelId="{3A09E14F-50A7-448F-B699-8856C9943B89}" type="presOf" srcId="{D419BB6B-813E-4CDF-91B8-16427E1A5DF1}" destId="{F552CFD5-98B1-43BF-A08B-6FC5EE7F8F16}" srcOrd="0" destOrd="0" presId="urn:microsoft.com/office/officeart/2018/5/layout/IconLeafLabelList"/>
    <dgm:cxn modelId="{B3DF2A9F-3B3B-453E-9CC4-2B53004FF473}" type="presParOf" srcId="{A22F6C35-FA7B-4CCA-9CC0-6995BC5F1CC4}" destId="{FC6108CF-2645-42CF-B04D-1B873592377A}" srcOrd="0" destOrd="0" presId="urn:microsoft.com/office/officeart/2018/5/layout/IconLeafLabelList"/>
    <dgm:cxn modelId="{34C82DB7-2A3E-4CC7-815E-AA91AF98889D}" type="presParOf" srcId="{FC6108CF-2645-42CF-B04D-1B873592377A}" destId="{6BB305FE-5DF2-4A17-8119-43DE90DD47CA}" srcOrd="0" destOrd="0" presId="urn:microsoft.com/office/officeart/2018/5/layout/IconLeafLabelList"/>
    <dgm:cxn modelId="{61DA715E-1F2D-4D42-AEEA-7E9B38EA115E}" type="presParOf" srcId="{FC6108CF-2645-42CF-B04D-1B873592377A}" destId="{CE04B8F9-09D6-48D6-ABB5-B3DA919279BA}" srcOrd="1" destOrd="0" presId="urn:microsoft.com/office/officeart/2018/5/layout/IconLeafLabelList"/>
    <dgm:cxn modelId="{B6AECEA5-3B81-4FB0-8A1E-781F2D2C0669}" type="presParOf" srcId="{FC6108CF-2645-42CF-B04D-1B873592377A}" destId="{57A72D46-DE10-4C18-9C1E-C43BA2B9965B}" srcOrd="2" destOrd="0" presId="urn:microsoft.com/office/officeart/2018/5/layout/IconLeafLabelList"/>
    <dgm:cxn modelId="{EB8085A0-468A-4197-B112-A2F94E0413F7}" type="presParOf" srcId="{FC6108CF-2645-42CF-B04D-1B873592377A}" destId="{F552CFD5-98B1-43BF-A08B-6FC5EE7F8F16}" srcOrd="3" destOrd="0" presId="urn:microsoft.com/office/officeart/2018/5/layout/IconLeafLabelList"/>
    <dgm:cxn modelId="{3EC5DD5D-CAAF-40D8-A7E1-A9401CA85B64}" type="presParOf" srcId="{A22F6C35-FA7B-4CCA-9CC0-6995BC5F1CC4}" destId="{60A18232-01D8-4DAC-9452-6EF371F5EABB}" srcOrd="1" destOrd="0" presId="urn:microsoft.com/office/officeart/2018/5/layout/IconLeafLabelList"/>
    <dgm:cxn modelId="{7F14696C-58C1-4D98-925B-B95886811C33}" type="presParOf" srcId="{A22F6C35-FA7B-4CCA-9CC0-6995BC5F1CC4}" destId="{1382D807-7896-48EB-9C23-9BB0182380CD}" srcOrd="2" destOrd="0" presId="urn:microsoft.com/office/officeart/2018/5/layout/IconLeafLabelList"/>
    <dgm:cxn modelId="{A39D56AC-6EB1-4E83-A3CF-A0307B7B758A}" type="presParOf" srcId="{1382D807-7896-48EB-9C23-9BB0182380CD}" destId="{BA137E82-D61E-4AB0-B186-5C3A5D0F05A1}" srcOrd="0" destOrd="0" presId="urn:microsoft.com/office/officeart/2018/5/layout/IconLeafLabelList"/>
    <dgm:cxn modelId="{59013DDE-E414-441B-81CE-77A80FF29726}" type="presParOf" srcId="{1382D807-7896-48EB-9C23-9BB0182380CD}" destId="{EC41D7A5-C988-43EB-8B62-7E682914C905}" srcOrd="1" destOrd="0" presId="urn:microsoft.com/office/officeart/2018/5/layout/IconLeafLabelList"/>
    <dgm:cxn modelId="{6E627D13-6E0A-4FB8-8C0A-2C32566CB431}" type="presParOf" srcId="{1382D807-7896-48EB-9C23-9BB0182380CD}" destId="{93CA9D40-68F6-455B-83D6-9021A8A1AF31}" srcOrd="2" destOrd="0" presId="urn:microsoft.com/office/officeart/2018/5/layout/IconLeafLabelList"/>
    <dgm:cxn modelId="{A4B2C724-F00F-44AC-A34F-CFD6CDFCB57E}" type="presParOf" srcId="{1382D807-7896-48EB-9C23-9BB0182380CD}" destId="{8B992F63-414C-4E9A-8123-E94A427A8906}" srcOrd="3" destOrd="0" presId="urn:microsoft.com/office/officeart/2018/5/layout/IconLeafLabelList"/>
    <dgm:cxn modelId="{10436CB2-E691-4D9F-AFFC-A5AF97A57890}" type="presParOf" srcId="{A22F6C35-FA7B-4CCA-9CC0-6995BC5F1CC4}" destId="{A14E3DD1-B355-4C73-9B36-9764C711DA82}" srcOrd="3" destOrd="0" presId="urn:microsoft.com/office/officeart/2018/5/layout/IconLeafLabelList"/>
    <dgm:cxn modelId="{532B0B1A-2C1C-456F-95FB-2E2ECA2F1D84}" type="presParOf" srcId="{A22F6C35-FA7B-4CCA-9CC0-6995BC5F1CC4}" destId="{615DC951-BE61-4603-9905-4BC799E94830}" srcOrd="4" destOrd="0" presId="urn:microsoft.com/office/officeart/2018/5/layout/IconLeafLabelList"/>
    <dgm:cxn modelId="{7007F7F5-3A76-4BCE-B80D-224F2F3BD022}" type="presParOf" srcId="{615DC951-BE61-4603-9905-4BC799E94830}" destId="{24182818-AEB7-4B9A-9A4F-283FCE8F3D7B}" srcOrd="0" destOrd="0" presId="urn:microsoft.com/office/officeart/2018/5/layout/IconLeafLabelList"/>
    <dgm:cxn modelId="{D103E287-9D78-4122-99F4-45ABB91BC196}" type="presParOf" srcId="{615DC951-BE61-4603-9905-4BC799E94830}" destId="{964D1EB2-F4B6-4450-9E91-9ECEBEF7AA47}" srcOrd="1" destOrd="0" presId="urn:microsoft.com/office/officeart/2018/5/layout/IconLeafLabelList"/>
    <dgm:cxn modelId="{2B5B687C-7FA8-4E7B-AED1-0A50AADACF01}" type="presParOf" srcId="{615DC951-BE61-4603-9905-4BC799E94830}" destId="{39D4D839-8981-4BD0-B6C9-E230BB80BE7A}" srcOrd="2" destOrd="0" presId="urn:microsoft.com/office/officeart/2018/5/layout/IconLeafLabelList"/>
    <dgm:cxn modelId="{8B09054E-648E-4062-AC9F-8F9504B8A4C0}" type="presParOf" srcId="{615DC951-BE61-4603-9905-4BC799E94830}" destId="{13882933-9236-4760-A1C5-07BA4622B70F}"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8D16D58-D6BA-4A26-B7B0-4E8B53027980}" type="doc">
      <dgm:prSet loTypeId="urn:microsoft.com/office/officeart/2018/5/layout/IconCircleLabelList" loCatId="icon" qsTypeId="urn:microsoft.com/office/officeart/2005/8/quickstyle/simple1" qsCatId="simple" csTypeId="urn:microsoft.com/office/officeart/2005/8/colors/accent3_2" csCatId="accent3" phldr="1"/>
      <dgm:spPr/>
      <dgm:t>
        <a:bodyPr/>
        <a:lstStyle/>
        <a:p>
          <a:endParaRPr lang="en-US"/>
        </a:p>
      </dgm:t>
    </dgm:pt>
    <dgm:pt modelId="{78404557-213B-437E-8816-70F7C71BA5BC}">
      <dgm:prSet custT="1"/>
      <dgm:spPr/>
      <dgm:t>
        <a:bodyPr/>
        <a:lstStyle/>
        <a:p>
          <a:pPr>
            <a:lnSpc>
              <a:spcPct val="100000"/>
            </a:lnSpc>
            <a:defRPr cap="all"/>
          </a:pPr>
          <a:r>
            <a:rPr lang="en-GB" sz="1500" cap="none" dirty="0"/>
            <a:t>Working to improve staff support by improving our workplace adjustments processes, introducing an individual adjustments plan and developing disability inclusion training for staff and managers.</a:t>
          </a:r>
          <a:endParaRPr lang="en-US" sz="1500" cap="none" dirty="0"/>
        </a:p>
      </dgm:t>
    </dgm:pt>
    <dgm:pt modelId="{ABBF02D1-F398-4E8C-8626-BBD9841E2D46}" type="parTrans" cxnId="{30A78E15-6053-43C3-9A1F-EDD3AF3F3E52}">
      <dgm:prSet/>
      <dgm:spPr/>
      <dgm:t>
        <a:bodyPr/>
        <a:lstStyle/>
        <a:p>
          <a:endParaRPr lang="en-US"/>
        </a:p>
      </dgm:t>
    </dgm:pt>
    <dgm:pt modelId="{D3A3D83C-27B7-413E-A272-BA038453A109}" type="sibTrans" cxnId="{30A78E15-6053-43C3-9A1F-EDD3AF3F3E52}">
      <dgm:prSet/>
      <dgm:spPr/>
      <dgm:t>
        <a:bodyPr/>
        <a:lstStyle/>
        <a:p>
          <a:endParaRPr lang="en-US"/>
        </a:p>
      </dgm:t>
    </dgm:pt>
    <dgm:pt modelId="{F5D5D724-63E2-43EE-9037-050E181072B1}">
      <dgm:prSet custT="1"/>
      <dgm:spPr/>
      <dgm:t>
        <a:bodyPr/>
        <a:lstStyle/>
        <a:p>
          <a:pPr>
            <a:lnSpc>
              <a:spcPct val="100000"/>
            </a:lnSpc>
            <a:defRPr cap="all"/>
          </a:pPr>
          <a:r>
            <a:rPr lang="en-GB" sz="1500" cap="none" dirty="0"/>
            <a:t>Following the </a:t>
          </a:r>
          <a:r>
            <a:rPr lang="en-GB" sz="1500" cap="none" dirty="0" err="1"/>
            <a:t>AccessAble</a:t>
          </a:r>
          <a:r>
            <a:rPr lang="en-GB" sz="1500" cap="none" dirty="0"/>
            <a:t> audits of Strand and Denmark Hill, E&amp;F have launched a series of works to improve the accessibility of the physical estate. Guy's and waterloo audits are taking place later this year. </a:t>
          </a:r>
          <a:endParaRPr lang="en-US" sz="1500" cap="none" dirty="0"/>
        </a:p>
      </dgm:t>
    </dgm:pt>
    <dgm:pt modelId="{9765C63A-7703-427C-92F7-42A6420C31ED}" type="parTrans" cxnId="{D13EC67C-D899-4373-B697-9FE92C07B995}">
      <dgm:prSet/>
      <dgm:spPr/>
      <dgm:t>
        <a:bodyPr/>
        <a:lstStyle/>
        <a:p>
          <a:endParaRPr lang="en-US"/>
        </a:p>
      </dgm:t>
    </dgm:pt>
    <dgm:pt modelId="{4114EB80-D822-48F2-B04E-AA798A3A8816}" type="sibTrans" cxnId="{D13EC67C-D899-4373-B697-9FE92C07B995}">
      <dgm:prSet/>
      <dgm:spPr/>
      <dgm:t>
        <a:bodyPr/>
        <a:lstStyle/>
        <a:p>
          <a:endParaRPr lang="en-US"/>
        </a:p>
      </dgm:t>
    </dgm:pt>
    <dgm:pt modelId="{4F308FBB-6448-4F9B-BDE0-D47C1C601E65}">
      <dgm:prSet custT="1"/>
      <dgm:spPr/>
      <dgm:t>
        <a:bodyPr/>
        <a:lstStyle/>
        <a:p>
          <a:pPr>
            <a:lnSpc>
              <a:spcPct val="100000"/>
            </a:lnSpc>
            <a:defRPr cap="all"/>
          </a:pPr>
          <a:r>
            <a:rPr lang="en-GB" sz="1500" cap="none" dirty="0"/>
            <a:t>The first changing places on campus have been launched!</a:t>
          </a:r>
          <a:endParaRPr lang="en-US" sz="1500" cap="none" dirty="0"/>
        </a:p>
      </dgm:t>
    </dgm:pt>
    <dgm:pt modelId="{B38AA141-B059-430E-98D1-48AA7C067AF8}" type="parTrans" cxnId="{5EA8F5E3-F3A6-4A4C-87BA-902F3CDE0B3C}">
      <dgm:prSet/>
      <dgm:spPr/>
      <dgm:t>
        <a:bodyPr/>
        <a:lstStyle/>
        <a:p>
          <a:endParaRPr lang="en-US"/>
        </a:p>
      </dgm:t>
    </dgm:pt>
    <dgm:pt modelId="{693944B9-40D5-4ABA-A36F-7711A31CBA03}" type="sibTrans" cxnId="{5EA8F5E3-F3A6-4A4C-87BA-902F3CDE0B3C}">
      <dgm:prSet/>
      <dgm:spPr/>
      <dgm:t>
        <a:bodyPr/>
        <a:lstStyle/>
        <a:p>
          <a:endParaRPr lang="en-US"/>
        </a:p>
      </dgm:t>
    </dgm:pt>
    <dgm:pt modelId="{7581EA04-35F4-4687-BB1F-DAFFC73CAF05}">
      <dgm:prSet custT="1"/>
      <dgm:spPr/>
      <dgm:t>
        <a:bodyPr/>
        <a:lstStyle/>
        <a:p>
          <a:pPr>
            <a:lnSpc>
              <a:spcPct val="100000"/>
            </a:lnSpc>
            <a:defRPr cap="all"/>
          </a:pPr>
          <a:r>
            <a:rPr lang="en-GB" sz="1500" cap="none" dirty="0"/>
            <a:t>E&amp;F supported SED in launching the first step-free campus tours over Welcome Week which included a meeting with building managers to answer any accessibility questions</a:t>
          </a:r>
          <a:endParaRPr lang="en-US" sz="1500" cap="none" dirty="0"/>
        </a:p>
      </dgm:t>
    </dgm:pt>
    <dgm:pt modelId="{8731537E-86D6-43DE-AEF9-F3EA5A07D7C4}" type="parTrans" cxnId="{62CF5EC0-82B8-4FFB-8CA0-FC20FBA73252}">
      <dgm:prSet/>
      <dgm:spPr/>
      <dgm:t>
        <a:bodyPr/>
        <a:lstStyle/>
        <a:p>
          <a:endParaRPr lang="en-US"/>
        </a:p>
      </dgm:t>
    </dgm:pt>
    <dgm:pt modelId="{5A6D417B-4340-4C97-8D3D-6155A53FA7E8}" type="sibTrans" cxnId="{62CF5EC0-82B8-4FFB-8CA0-FC20FBA73252}">
      <dgm:prSet/>
      <dgm:spPr/>
      <dgm:t>
        <a:bodyPr/>
        <a:lstStyle/>
        <a:p>
          <a:endParaRPr lang="en-US"/>
        </a:p>
      </dgm:t>
    </dgm:pt>
    <dgm:pt modelId="{6A8609E3-0DC8-4CE9-B896-8FB712BCBB7B}">
      <dgm:prSet custT="1"/>
      <dgm:spPr/>
      <dgm:t>
        <a:bodyPr/>
        <a:lstStyle/>
        <a:p>
          <a:pPr>
            <a:lnSpc>
              <a:spcPct val="100000"/>
            </a:lnSpc>
            <a:defRPr cap="all"/>
          </a:pPr>
          <a:r>
            <a:rPr lang="en-GB" sz="1500" cap="none" dirty="0"/>
            <a:t>Fire evacuation lifts have been installed in parts of the campuses and work planned looking into improving E&amp;F processes (e.g., The roll out of </a:t>
          </a:r>
          <a:r>
            <a:rPr lang="en-GB" sz="1500" cap="none" dirty="0" err="1"/>
            <a:t>Safezone</a:t>
          </a:r>
          <a:r>
            <a:rPr lang="en-GB" sz="1500" cap="none" dirty="0"/>
            <a:t>)</a:t>
          </a:r>
          <a:endParaRPr lang="en-US" sz="1500" cap="none" dirty="0"/>
        </a:p>
      </dgm:t>
    </dgm:pt>
    <dgm:pt modelId="{13DF8C8C-5B90-41F3-8118-2CA7A31B4999}" type="parTrans" cxnId="{E88D5603-E41A-45C8-A87B-1ABD6A3C75A8}">
      <dgm:prSet/>
      <dgm:spPr/>
      <dgm:t>
        <a:bodyPr/>
        <a:lstStyle/>
        <a:p>
          <a:endParaRPr lang="en-US"/>
        </a:p>
      </dgm:t>
    </dgm:pt>
    <dgm:pt modelId="{6DD9A339-BFF3-4028-82C1-72442F8A81BD}" type="sibTrans" cxnId="{E88D5603-E41A-45C8-A87B-1ABD6A3C75A8}">
      <dgm:prSet/>
      <dgm:spPr/>
      <dgm:t>
        <a:bodyPr/>
        <a:lstStyle/>
        <a:p>
          <a:endParaRPr lang="en-US"/>
        </a:p>
      </dgm:t>
    </dgm:pt>
    <dgm:pt modelId="{8FBCA66E-7DFD-4B0B-B6BC-7E7317ED29E8}">
      <dgm:prSet custT="1"/>
      <dgm:spPr/>
      <dgm:t>
        <a:bodyPr/>
        <a:lstStyle/>
        <a:p>
          <a:pPr>
            <a:lnSpc>
              <a:spcPct val="100000"/>
            </a:lnSpc>
            <a:defRPr cap="all"/>
          </a:pPr>
          <a:r>
            <a:rPr lang="en-GB" sz="1500" cap="none" dirty="0"/>
            <a:t>New “Creating an Accessible Campus" training launched for E&amp;F Around 650 staff trained in 5-weeks over summer</a:t>
          </a:r>
        </a:p>
      </dgm:t>
    </dgm:pt>
    <dgm:pt modelId="{88F09217-D817-49A8-850C-F80D85336D9C}" type="parTrans" cxnId="{524D8904-55F0-4ADE-957B-2577A37D5B92}">
      <dgm:prSet/>
      <dgm:spPr/>
      <dgm:t>
        <a:bodyPr/>
        <a:lstStyle/>
        <a:p>
          <a:endParaRPr lang="en-GB"/>
        </a:p>
      </dgm:t>
    </dgm:pt>
    <dgm:pt modelId="{76DE4E27-F03D-4017-A965-A7DB7F22EDF7}" type="sibTrans" cxnId="{524D8904-55F0-4ADE-957B-2577A37D5B92}">
      <dgm:prSet/>
      <dgm:spPr/>
      <dgm:t>
        <a:bodyPr/>
        <a:lstStyle/>
        <a:p>
          <a:endParaRPr lang="en-GB"/>
        </a:p>
      </dgm:t>
    </dgm:pt>
    <dgm:pt modelId="{C58B8DCD-CA44-41C8-A577-429D56C6A79B}" type="pres">
      <dgm:prSet presAssocID="{38D16D58-D6BA-4A26-B7B0-4E8B53027980}" presName="root" presStyleCnt="0">
        <dgm:presLayoutVars>
          <dgm:dir/>
          <dgm:resizeHandles val="exact"/>
        </dgm:presLayoutVars>
      </dgm:prSet>
      <dgm:spPr/>
    </dgm:pt>
    <dgm:pt modelId="{4321929D-1ED7-47DB-9DCA-390C89427B45}" type="pres">
      <dgm:prSet presAssocID="{78404557-213B-437E-8816-70F7C71BA5BC}" presName="compNode" presStyleCnt="0"/>
      <dgm:spPr/>
    </dgm:pt>
    <dgm:pt modelId="{30A7E5EF-BF99-4758-8E91-9FF73005FAF2}" type="pres">
      <dgm:prSet presAssocID="{78404557-213B-437E-8816-70F7C71BA5BC}" presName="iconBgRect" presStyleLbl="bgShp" presStyleIdx="0" presStyleCnt="6"/>
      <dgm:spPr/>
    </dgm:pt>
    <dgm:pt modelId="{DF9F0BF2-1676-4E4E-A086-795C14670E3F}" type="pres">
      <dgm:prSet presAssocID="{78404557-213B-437E-8816-70F7C71BA5BC}"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lant"/>
        </a:ext>
      </dgm:extLst>
    </dgm:pt>
    <dgm:pt modelId="{9CB08CBD-18CE-4079-9F66-06EF5A7C1A84}" type="pres">
      <dgm:prSet presAssocID="{78404557-213B-437E-8816-70F7C71BA5BC}" presName="spaceRect" presStyleCnt="0"/>
      <dgm:spPr/>
    </dgm:pt>
    <dgm:pt modelId="{D8A87147-1098-48CF-A9BE-0AD0979B264F}" type="pres">
      <dgm:prSet presAssocID="{78404557-213B-437E-8816-70F7C71BA5BC}" presName="textRect" presStyleLbl="revTx" presStyleIdx="0" presStyleCnt="6">
        <dgm:presLayoutVars>
          <dgm:chMax val="1"/>
          <dgm:chPref val="1"/>
        </dgm:presLayoutVars>
      </dgm:prSet>
      <dgm:spPr/>
    </dgm:pt>
    <dgm:pt modelId="{E5DD6904-7C21-41AF-B97D-B0C85EA17D36}" type="pres">
      <dgm:prSet presAssocID="{D3A3D83C-27B7-413E-A272-BA038453A109}" presName="sibTrans" presStyleCnt="0"/>
      <dgm:spPr/>
    </dgm:pt>
    <dgm:pt modelId="{88EABDF3-A7DC-4DD0-8B40-62FEC16752D1}" type="pres">
      <dgm:prSet presAssocID="{F5D5D724-63E2-43EE-9037-050E181072B1}" presName="compNode" presStyleCnt="0"/>
      <dgm:spPr/>
    </dgm:pt>
    <dgm:pt modelId="{3270BE93-4AA7-419C-9B06-7CEADDE18508}" type="pres">
      <dgm:prSet presAssocID="{F5D5D724-63E2-43EE-9037-050E181072B1}" presName="iconBgRect" presStyleLbl="bgShp" presStyleIdx="1" presStyleCnt="6"/>
      <dgm:spPr/>
    </dgm:pt>
    <dgm:pt modelId="{C2F74A97-5AB3-432A-98AB-83D2C6DA1DB9}" type="pres">
      <dgm:prSet presAssocID="{F5D5D724-63E2-43EE-9037-050E181072B1}"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Tools with solid fill"/>
        </a:ext>
      </dgm:extLst>
    </dgm:pt>
    <dgm:pt modelId="{2ECAAB7D-8450-4404-A77F-549D0D09868E}" type="pres">
      <dgm:prSet presAssocID="{F5D5D724-63E2-43EE-9037-050E181072B1}" presName="spaceRect" presStyleCnt="0"/>
      <dgm:spPr/>
    </dgm:pt>
    <dgm:pt modelId="{0B9F5079-87A4-433B-94E8-BFD0A883AB98}" type="pres">
      <dgm:prSet presAssocID="{F5D5D724-63E2-43EE-9037-050E181072B1}" presName="textRect" presStyleLbl="revTx" presStyleIdx="1" presStyleCnt="6">
        <dgm:presLayoutVars>
          <dgm:chMax val="1"/>
          <dgm:chPref val="1"/>
        </dgm:presLayoutVars>
      </dgm:prSet>
      <dgm:spPr/>
    </dgm:pt>
    <dgm:pt modelId="{FA81A5E9-99E4-4E73-A083-BA5403D7B64A}" type="pres">
      <dgm:prSet presAssocID="{4114EB80-D822-48F2-B04E-AA798A3A8816}" presName="sibTrans" presStyleCnt="0"/>
      <dgm:spPr/>
    </dgm:pt>
    <dgm:pt modelId="{328B1F6F-6E2B-40E4-B384-CDEC690FA7A9}" type="pres">
      <dgm:prSet presAssocID="{4F308FBB-6448-4F9B-BDE0-D47C1C601E65}" presName="compNode" presStyleCnt="0"/>
      <dgm:spPr/>
    </dgm:pt>
    <dgm:pt modelId="{04DFED79-99B7-4A65-AB64-176CC966E06F}" type="pres">
      <dgm:prSet presAssocID="{4F308FBB-6448-4F9B-BDE0-D47C1C601E65}" presName="iconBgRect" presStyleLbl="bgShp" presStyleIdx="2" presStyleCnt="6"/>
      <dgm:spPr/>
    </dgm:pt>
    <dgm:pt modelId="{842642CF-DFAF-407A-8705-373EE33EE51E}" type="pres">
      <dgm:prSet presAssocID="{4F308FBB-6448-4F9B-BDE0-D47C1C601E65}" presName="iconRect" presStyleLbl="node1" presStyleIdx="2" presStyleCnt="6"/>
      <dgm:spPr>
        <a:blipFill>
          <a:blip xmlns:r="http://schemas.openxmlformats.org/officeDocument/2006/relationships" r:embed="rId5"/>
          <a:srcRect/>
          <a:stretch>
            <a:fillRect/>
          </a:stretch>
        </a:blipFill>
      </dgm:spPr>
    </dgm:pt>
    <dgm:pt modelId="{DFC5AE3D-2985-4356-9D8B-57F182511DF5}" type="pres">
      <dgm:prSet presAssocID="{4F308FBB-6448-4F9B-BDE0-D47C1C601E65}" presName="spaceRect" presStyleCnt="0"/>
      <dgm:spPr/>
    </dgm:pt>
    <dgm:pt modelId="{2CA7FB6F-036E-4079-972C-6EF89D9B7E6A}" type="pres">
      <dgm:prSet presAssocID="{4F308FBB-6448-4F9B-BDE0-D47C1C601E65}" presName="textRect" presStyleLbl="revTx" presStyleIdx="2" presStyleCnt="6">
        <dgm:presLayoutVars>
          <dgm:chMax val="1"/>
          <dgm:chPref val="1"/>
        </dgm:presLayoutVars>
      </dgm:prSet>
      <dgm:spPr/>
    </dgm:pt>
    <dgm:pt modelId="{D8195734-23CB-49F8-8D08-F2A9A7362F82}" type="pres">
      <dgm:prSet presAssocID="{693944B9-40D5-4ABA-A36F-7711A31CBA03}" presName="sibTrans" presStyleCnt="0"/>
      <dgm:spPr/>
    </dgm:pt>
    <dgm:pt modelId="{E3E92143-B520-4819-83EF-3E06A9C6E1A9}" type="pres">
      <dgm:prSet presAssocID="{7581EA04-35F4-4687-BB1F-DAFFC73CAF05}" presName="compNode" presStyleCnt="0"/>
      <dgm:spPr/>
    </dgm:pt>
    <dgm:pt modelId="{7E00737A-E081-4816-A49A-9D951BAA4DD1}" type="pres">
      <dgm:prSet presAssocID="{7581EA04-35F4-4687-BB1F-DAFFC73CAF05}" presName="iconBgRect" presStyleLbl="bgShp" presStyleIdx="3" presStyleCnt="6"/>
      <dgm:spPr/>
    </dgm:pt>
    <dgm:pt modelId="{B05F693F-A973-4B70-AECD-D68919085D8F}" type="pres">
      <dgm:prSet presAssocID="{7581EA04-35F4-4687-BB1F-DAFFC73CAF05}" presName="iconRect" presStyleLbl="node1" presStyleIdx="3" presStyleCnt="6"/>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dgm:spPr>
      <dgm:extLst>
        <a:ext uri="{E40237B7-FDA0-4F09-8148-C483321AD2D9}">
          <dgm14:cNvPr xmlns:dgm14="http://schemas.microsoft.com/office/drawing/2010/diagram" id="0" name="" descr="Map with pin with solid fill"/>
        </a:ext>
      </dgm:extLst>
    </dgm:pt>
    <dgm:pt modelId="{A7F09CAA-E3D0-47A0-A5D0-31736167567F}" type="pres">
      <dgm:prSet presAssocID="{7581EA04-35F4-4687-BB1F-DAFFC73CAF05}" presName="spaceRect" presStyleCnt="0"/>
      <dgm:spPr/>
    </dgm:pt>
    <dgm:pt modelId="{4E9DF807-F1B4-4307-AE6D-83BE0CDE4A63}" type="pres">
      <dgm:prSet presAssocID="{7581EA04-35F4-4687-BB1F-DAFFC73CAF05}" presName="textRect" presStyleLbl="revTx" presStyleIdx="3" presStyleCnt="6">
        <dgm:presLayoutVars>
          <dgm:chMax val="1"/>
          <dgm:chPref val="1"/>
        </dgm:presLayoutVars>
      </dgm:prSet>
      <dgm:spPr/>
    </dgm:pt>
    <dgm:pt modelId="{0CC4C2C0-CD84-4FB5-A592-0D499544B190}" type="pres">
      <dgm:prSet presAssocID="{5A6D417B-4340-4C97-8D3D-6155A53FA7E8}" presName="sibTrans" presStyleCnt="0"/>
      <dgm:spPr/>
    </dgm:pt>
    <dgm:pt modelId="{DA79D24B-8027-4657-8D0D-AFEEF29C765B}" type="pres">
      <dgm:prSet presAssocID="{6A8609E3-0DC8-4CE9-B896-8FB712BCBB7B}" presName="compNode" presStyleCnt="0"/>
      <dgm:spPr/>
    </dgm:pt>
    <dgm:pt modelId="{2678EE64-7C19-426B-A25D-97E0EA3C1125}" type="pres">
      <dgm:prSet presAssocID="{6A8609E3-0DC8-4CE9-B896-8FB712BCBB7B}" presName="iconBgRect" presStyleLbl="bgShp" presStyleIdx="4" presStyleCnt="6"/>
      <dgm:spPr/>
    </dgm:pt>
    <dgm:pt modelId="{74A8CB26-C962-4576-AE92-6741DF328086}" type="pres">
      <dgm:prSet presAssocID="{6A8609E3-0DC8-4CE9-B896-8FB712BCBB7B}" presName="iconRect" presStyleLbl="node1" presStyleIdx="4" presStyleCnt="6"/>
      <dgm:spPr>
        <a:blipFill>
          <a:blip xmlns:r="http://schemas.openxmlformats.org/officeDocument/2006/relationships" r:embed="rId8">
            <a:extLst>
              <a:ext uri="{96DAC541-7B7A-43D3-8B79-37D633B846F1}">
                <asvg:svgBlip xmlns:asvg="http://schemas.microsoft.com/office/drawing/2016/SVG/main" r:embed="rId9"/>
              </a:ext>
            </a:extLst>
          </a:blip>
          <a:srcRect/>
          <a:stretch>
            <a:fillRect/>
          </a:stretch>
        </a:blipFill>
      </dgm:spPr>
      <dgm:extLst>
        <a:ext uri="{E40237B7-FDA0-4F09-8148-C483321AD2D9}">
          <dgm14:cNvPr xmlns:dgm14="http://schemas.microsoft.com/office/drawing/2010/diagram" id="0" name="" descr="Exit with solid fill"/>
        </a:ext>
      </dgm:extLst>
    </dgm:pt>
    <dgm:pt modelId="{6EE98A61-D373-455A-BEA9-78BB0A9C31B8}" type="pres">
      <dgm:prSet presAssocID="{6A8609E3-0DC8-4CE9-B896-8FB712BCBB7B}" presName="spaceRect" presStyleCnt="0"/>
      <dgm:spPr/>
    </dgm:pt>
    <dgm:pt modelId="{D96A5C69-889A-4666-9EA1-CBA5AAF8A9DA}" type="pres">
      <dgm:prSet presAssocID="{6A8609E3-0DC8-4CE9-B896-8FB712BCBB7B}" presName="textRect" presStyleLbl="revTx" presStyleIdx="4" presStyleCnt="6">
        <dgm:presLayoutVars>
          <dgm:chMax val="1"/>
          <dgm:chPref val="1"/>
        </dgm:presLayoutVars>
      </dgm:prSet>
      <dgm:spPr/>
    </dgm:pt>
    <dgm:pt modelId="{8E836275-B254-45F0-B80A-7CB60149F357}" type="pres">
      <dgm:prSet presAssocID="{6DD9A339-BFF3-4028-82C1-72442F8A81BD}" presName="sibTrans" presStyleCnt="0"/>
      <dgm:spPr/>
    </dgm:pt>
    <dgm:pt modelId="{512F5B85-2CE1-4C5B-862B-F2203C270FDA}" type="pres">
      <dgm:prSet presAssocID="{8FBCA66E-7DFD-4B0B-B6BC-7E7317ED29E8}" presName="compNode" presStyleCnt="0"/>
      <dgm:spPr/>
    </dgm:pt>
    <dgm:pt modelId="{9AD8FA49-6008-40EA-92B2-7FAE0A53E05E}" type="pres">
      <dgm:prSet presAssocID="{8FBCA66E-7DFD-4B0B-B6BC-7E7317ED29E8}" presName="iconBgRect" presStyleLbl="bgShp" presStyleIdx="5" presStyleCnt="6"/>
      <dgm:spPr/>
    </dgm:pt>
    <dgm:pt modelId="{E2CDFE06-655C-4AD4-91F0-0FD37297DD1B}" type="pres">
      <dgm:prSet presAssocID="{8FBCA66E-7DFD-4B0B-B6BC-7E7317ED29E8}" presName="iconRect" presStyleLbl="node1" presStyleIdx="5" presStyleCnt="6"/>
      <dgm:spPr>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a:blipFill>
      </dgm:spPr>
      <dgm:extLst>
        <a:ext uri="{E40237B7-FDA0-4F09-8148-C483321AD2D9}">
          <dgm14:cNvPr xmlns:dgm14="http://schemas.microsoft.com/office/drawing/2010/diagram" id="0" name="" descr="Teacher with solid fill"/>
        </a:ext>
      </dgm:extLst>
    </dgm:pt>
    <dgm:pt modelId="{8DCB6869-7C34-4EDA-BEE2-769F9E04C969}" type="pres">
      <dgm:prSet presAssocID="{8FBCA66E-7DFD-4B0B-B6BC-7E7317ED29E8}" presName="spaceRect" presStyleCnt="0"/>
      <dgm:spPr/>
    </dgm:pt>
    <dgm:pt modelId="{F3909930-DBB9-4951-A6D4-81D9EA970782}" type="pres">
      <dgm:prSet presAssocID="{8FBCA66E-7DFD-4B0B-B6BC-7E7317ED29E8}" presName="textRect" presStyleLbl="revTx" presStyleIdx="5" presStyleCnt="6">
        <dgm:presLayoutVars>
          <dgm:chMax val="1"/>
          <dgm:chPref val="1"/>
        </dgm:presLayoutVars>
      </dgm:prSet>
      <dgm:spPr/>
    </dgm:pt>
  </dgm:ptLst>
  <dgm:cxnLst>
    <dgm:cxn modelId="{8060CD02-07A2-45BA-B035-F8AD31D6D3FC}" type="presOf" srcId="{4F308FBB-6448-4F9B-BDE0-D47C1C601E65}" destId="{2CA7FB6F-036E-4079-972C-6EF89D9B7E6A}" srcOrd="0" destOrd="0" presId="urn:microsoft.com/office/officeart/2018/5/layout/IconCircleLabelList"/>
    <dgm:cxn modelId="{E88D5603-E41A-45C8-A87B-1ABD6A3C75A8}" srcId="{38D16D58-D6BA-4A26-B7B0-4E8B53027980}" destId="{6A8609E3-0DC8-4CE9-B896-8FB712BCBB7B}" srcOrd="4" destOrd="0" parTransId="{13DF8C8C-5B90-41F3-8118-2CA7A31B4999}" sibTransId="{6DD9A339-BFF3-4028-82C1-72442F8A81BD}"/>
    <dgm:cxn modelId="{524D8904-55F0-4ADE-957B-2577A37D5B92}" srcId="{38D16D58-D6BA-4A26-B7B0-4E8B53027980}" destId="{8FBCA66E-7DFD-4B0B-B6BC-7E7317ED29E8}" srcOrd="5" destOrd="0" parTransId="{88F09217-D817-49A8-850C-F80D85336D9C}" sibTransId="{76DE4E27-F03D-4017-A965-A7DB7F22EDF7}"/>
    <dgm:cxn modelId="{733B7307-63CC-4168-B2B9-628C7D14689E}" type="presOf" srcId="{8FBCA66E-7DFD-4B0B-B6BC-7E7317ED29E8}" destId="{F3909930-DBB9-4951-A6D4-81D9EA970782}" srcOrd="0" destOrd="0" presId="urn:microsoft.com/office/officeart/2018/5/layout/IconCircleLabelList"/>
    <dgm:cxn modelId="{A1EFBD08-73CF-41F3-9221-8069A45C59D2}" type="presOf" srcId="{F5D5D724-63E2-43EE-9037-050E181072B1}" destId="{0B9F5079-87A4-433B-94E8-BFD0A883AB98}" srcOrd="0" destOrd="0" presId="urn:microsoft.com/office/officeart/2018/5/layout/IconCircleLabelList"/>
    <dgm:cxn modelId="{30A78E15-6053-43C3-9A1F-EDD3AF3F3E52}" srcId="{38D16D58-D6BA-4A26-B7B0-4E8B53027980}" destId="{78404557-213B-437E-8816-70F7C71BA5BC}" srcOrd="0" destOrd="0" parTransId="{ABBF02D1-F398-4E8C-8626-BBD9841E2D46}" sibTransId="{D3A3D83C-27B7-413E-A272-BA038453A109}"/>
    <dgm:cxn modelId="{DE29E82E-D942-4F28-9E75-D26F7F0935B7}" type="presOf" srcId="{6A8609E3-0DC8-4CE9-B896-8FB712BCBB7B}" destId="{D96A5C69-889A-4666-9EA1-CBA5AAF8A9DA}" srcOrd="0" destOrd="0" presId="urn:microsoft.com/office/officeart/2018/5/layout/IconCircleLabelList"/>
    <dgm:cxn modelId="{BD3EF549-6734-4965-8E6C-763901D6D612}" type="presOf" srcId="{78404557-213B-437E-8816-70F7C71BA5BC}" destId="{D8A87147-1098-48CF-A9BE-0AD0979B264F}" srcOrd="0" destOrd="0" presId="urn:microsoft.com/office/officeart/2018/5/layout/IconCircleLabelList"/>
    <dgm:cxn modelId="{63E2EB4B-694B-4EB6-ACD7-35DC2A92F145}" type="presOf" srcId="{38D16D58-D6BA-4A26-B7B0-4E8B53027980}" destId="{C58B8DCD-CA44-41C8-A577-429D56C6A79B}" srcOrd="0" destOrd="0" presId="urn:microsoft.com/office/officeart/2018/5/layout/IconCircleLabelList"/>
    <dgm:cxn modelId="{D13EC67C-D899-4373-B697-9FE92C07B995}" srcId="{38D16D58-D6BA-4A26-B7B0-4E8B53027980}" destId="{F5D5D724-63E2-43EE-9037-050E181072B1}" srcOrd="1" destOrd="0" parTransId="{9765C63A-7703-427C-92F7-42A6420C31ED}" sibTransId="{4114EB80-D822-48F2-B04E-AA798A3A8816}"/>
    <dgm:cxn modelId="{62CF5EC0-82B8-4FFB-8CA0-FC20FBA73252}" srcId="{38D16D58-D6BA-4A26-B7B0-4E8B53027980}" destId="{7581EA04-35F4-4687-BB1F-DAFFC73CAF05}" srcOrd="3" destOrd="0" parTransId="{8731537E-86D6-43DE-AEF9-F3EA5A07D7C4}" sibTransId="{5A6D417B-4340-4C97-8D3D-6155A53FA7E8}"/>
    <dgm:cxn modelId="{5EA8F5E3-F3A6-4A4C-87BA-902F3CDE0B3C}" srcId="{38D16D58-D6BA-4A26-B7B0-4E8B53027980}" destId="{4F308FBB-6448-4F9B-BDE0-D47C1C601E65}" srcOrd="2" destOrd="0" parTransId="{B38AA141-B059-430E-98D1-48AA7C067AF8}" sibTransId="{693944B9-40D5-4ABA-A36F-7711A31CBA03}"/>
    <dgm:cxn modelId="{39A146FD-9811-4F89-993D-CE8C53D799F0}" type="presOf" srcId="{7581EA04-35F4-4687-BB1F-DAFFC73CAF05}" destId="{4E9DF807-F1B4-4307-AE6D-83BE0CDE4A63}" srcOrd="0" destOrd="0" presId="urn:microsoft.com/office/officeart/2018/5/layout/IconCircleLabelList"/>
    <dgm:cxn modelId="{CF69FFB4-83C2-4097-85E3-33C73DCAB14F}" type="presParOf" srcId="{C58B8DCD-CA44-41C8-A577-429D56C6A79B}" destId="{4321929D-1ED7-47DB-9DCA-390C89427B45}" srcOrd="0" destOrd="0" presId="urn:microsoft.com/office/officeart/2018/5/layout/IconCircleLabelList"/>
    <dgm:cxn modelId="{15A8672D-42FE-4B43-BA8E-6C1446237AD3}" type="presParOf" srcId="{4321929D-1ED7-47DB-9DCA-390C89427B45}" destId="{30A7E5EF-BF99-4758-8E91-9FF73005FAF2}" srcOrd="0" destOrd="0" presId="urn:microsoft.com/office/officeart/2018/5/layout/IconCircleLabelList"/>
    <dgm:cxn modelId="{71675654-E533-4081-9197-13F86AFA976A}" type="presParOf" srcId="{4321929D-1ED7-47DB-9DCA-390C89427B45}" destId="{DF9F0BF2-1676-4E4E-A086-795C14670E3F}" srcOrd="1" destOrd="0" presId="urn:microsoft.com/office/officeart/2018/5/layout/IconCircleLabelList"/>
    <dgm:cxn modelId="{8A926F38-3555-4ED9-8ED9-D2A9A9A8DAFB}" type="presParOf" srcId="{4321929D-1ED7-47DB-9DCA-390C89427B45}" destId="{9CB08CBD-18CE-4079-9F66-06EF5A7C1A84}" srcOrd="2" destOrd="0" presId="urn:microsoft.com/office/officeart/2018/5/layout/IconCircleLabelList"/>
    <dgm:cxn modelId="{0058300A-4F98-40A3-A5FE-F8C1B1140F68}" type="presParOf" srcId="{4321929D-1ED7-47DB-9DCA-390C89427B45}" destId="{D8A87147-1098-48CF-A9BE-0AD0979B264F}" srcOrd="3" destOrd="0" presId="urn:microsoft.com/office/officeart/2018/5/layout/IconCircleLabelList"/>
    <dgm:cxn modelId="{F0BC2148-F66F-4377-97BB-61B287047D4C}" type="presParOf" srcId="{C58B8DCD-CA44-41C8-A577-429D56C6A79B}" destId="{E5DD6904-7C21-41AF-B97D-B0C85EA17D36}" srcOrd="1" destOrd="0" presId="urn:microsoft.com/office/officeart/2018/5/layout/IconCircleLabelList"/>
    <dgm:cxn modelId="{70216542-4E8E-4E5F-A324-422EDD27402B}" type="presParOf" srcId="{C58B8DCD-CA44-41C8-A577-429D56C6A79B}" destId="{88EABDF3-A7DC-4DD0-8B40-62FEC16752D1}" srcOrd="2" destOrd="0" presId="urn:microsoft.com/office/officeart/2018/5/layout/IconCircleLabelList"/>
    <dgm:cxn modelId="{F2C6DBDD-A5F6-472F-86D3-AC5E9A08DC89}" type="presParOf" srcId="{88EABDF3-A7DC-4DD0-8B40-62FEC16752D1}" destId="{3270BE93-4AA7-419C-9B06-7CEADDE18508}" srcOrd="0" destOrd="0" presId="urn:microsoft.com/office/officeart/2018/5/layout/IconCircleLabelList"/>
    <dgm:cxn modelId="{C9EBCA1D-0F4A-4EBE-81F3-9784D5BD7220}" type="presParOf" srcId="{88EABDF3-A7DC-4DD0-8B40-62FEC16752D1}" destId="{C2F74A97-5AB3-432A-98AB-83D2C6DA1DB9}" srcOrd="1" destOrd="0" presId="urn:microsoft.com/office/officeart/2018/5/layout/IconCircleLabelList"/>
    <dgm:cxn modelId="{47D62233-1E2C-49FA-8117-D064D2FDE80A}" type="presParOf" srcId="{88EABDF3-A7DC-4DD0-8B40-62FEC16752D1}" destId="{2ECAAB7D-8450-4404-A77F-549D0D09868E}" srcOrd="2" destOrd="0" presId="urn:microsoft.com/office/officeart/2018/5/layout/IconCircleLabelList"/>
    <dgm:cxn modelId="{308E2C75-16D1-4E51-B825-38D5BB032266}" type="presParOf" srcId="{88EABDF3-A7DC-4DD0-8B40-62FEC16752D1}" destId="{0B9F5079-87A4-433B-94E8-BFD0A883AB98}" srcOrd="3" destOrd="0" presId="urn:microsoft.com/office/officeart/2018/5/layout/IconCircleLabelList"/>
    <dgm:cxn modelId="{52A9CD6E-B8F2-4631-B617-C05BFFF92B77}" type="presParOf" srcId="{C58B8DCD-CA44-41C8-A577-429D56C6A79B}" destId="{FA81A5E9-99E4-4E73-A083-BA5403D7B64A}" srcOrd="3" destOrd="0" presId="urn:microsoft.com/office/officeart/2018/5/layout/IconCircleLabelList"/>
    <dgm:cxn modelId="{63EBAC37-1390-4A55-AE05-85AEE29BE9DB}" type="presParOf" srcId="{C58B8DCD-CA44-41C8-A577-429D56C6A79B}" destId="{328B1F6F-6E2B-40E4-B384-CDEC690FA7A9}" srcOrd="4" destOrd="0" presId="urn:microsoft.com/office/officeart/2018/5/layout/IconCircleLabelList"/>
    <dgm:cxn modelId="{4A8ED283-0790-4606-9E26-2FA2DCA7E83B}" type="presParOf" srcId="{328B1F6F-6E2B-40E4-B384-CDEC690FA7A9}" destId="{04DFED79-99B7-4A65-AB64-176CC966E06F}" srcOrd="0" destOrd="0" presId="urn:microsoft.com/office/officeart/2018/5/layout/IconCircleLabelList"/>
    <dgm:cxn modelId="{DAFD5878-5929-4A25-B629-6B567647D714}" type="presParOf" srcId="{328B1F6F-6E2B-40E4-B384-CDEC690FA7A9}" destId="{842642CF-DFAF-407A-8705-373EE33EE51E}" srcOrd="1" destOrd="0" presId="urn:microsoft.com/office/officeart/2018/5/layout/IconCircleLabelList"/>
    <dgm:cxn modelId="{5362CF72-29A6-4CC5-998C-4749D6D6180D}" type="presParOf" srcId="{328B1F6F-6E2B-40E4-B384-CDEC690FA7A9}" destId="{DFC5AE3D-2985-4356-9D8B-57F182511DF5}" srcOrd="2" destOrd="0" presId="urn:microsoft.com/office/officeart/2018/5/layout/IconCircleLabelList"/>
    <dgm:cxn modelId="{E099C598-5483-42A8-A78C-4B0A60B27848}" type="presParOf" srcId="{328B1F6F-6E2B-40E4-B384-CDEC690FA7A9}" destId="{2CA7FB6F-036E-4079-972C-6EF89D9B7E6A}" srcOrd="3" destOrd="0" presId="urn:microsoft.com/office/officeart/2018/5/layout/IconCircleLabelList"/>
    <dgm:cxn modelId="{41346449-F974-4865-B7E5-E7F5C71CB33A}" type="presParOf" srcId="{C58B8DCD-CA44-41C8-A577-429D56C6A79B}" destId="{D8195734-23CB-49F8-8D08-F2A9A7362F82}" srcOrd="5" destOrd="0" presId="urn:microsoft.com/office/officeart/2018/5/layout/IconCircleLabelList"/>
    <dgm:cxn modelId="{CE58D0B4-6ADB-4FF3-AAD5-C7278ED23BFB}" type="presParOf" srcId="{C58B8DCD-CA44-41C8-A577-429D56C6A79B}" destId="{E3E92143-B520-4819-83EF-3E06A9C6E1A9}" srcOrd="6" destOrd="0" presId="urn:microsoft.com/office/officeart/2018/5/layout/IconCircleLabelList"/>
    <dgm:cxn modelId="{593D6643-5B01-43B3-A136-3B78E3E77068}" type="presParOf" srcId="{E3E92143-B520-4819-83EF-3E06A9C6E1A9}" destId="{7E00737A-E081-4816-A49A-9D951BAA4DD1}" srcOrd="0" destOrd="0" presId="urn:microsoft.com/office/officeart/2018/5/layout/IconCircleLabelList"/>
    <dgm:cxn modelId="{F68F50C9-BA86-4FF6-979C-2A832E916F11}" type="presParOf" srcId="{E3E92143-B520-4819-83EF-3E06A9C6E1A9}" destId="{B05F693F-A973-4B70-AECD-D68919085D8F}" srcOrd="1" destOrd="0" presId="urn:microsoft.com/office/officeart/2018/5/layout/IconCircleLabelList"/>
    <dgm:cxn modelId="{E707B936-DCB1-41D6-8ADF-B2147526788F}" type="presParOf" srcId="{E3E92143-B520-4819-83EF-3E06A9C6E1A9}" destId="{A7F09CAA-E3D0-47A0-A5D0-31736167567F}" srcOrd="2" destOrd="0" presId="urn:microsoft.com/office/officeart/2018/5/layout/IconCircleLabelList"/>
    <dgm:cxn modelId="{02B2F81A-E40F-4789-98D6-0CD6AFF50EEF}" type="presParOf" srcId="{E3E92143-B520-4819-83EF-3E06A9C6E1A9}" destId="{4E9DF807-F1B4-4307-AE6D-83BE0CDE4A63}" srcOrd="3" destOrd="0" presId="urn:microsoft.com/office/officeart/2018/5/layout/IconCircleLabelList"/>
    <dgm:cxn modelId="{456B1D3D-845C-4FDD-8056-64ED91A8E06F}" type="presParOf" srcId="{C58B8DCD-CA44-41C8-A577-429D56C6A79B}" destId="{0CC4C2C0-CD84-4FB5-A592-0D499544B190}" srcOrd="7" destOrd="0" presId="urn:microsoft.com/office/officeart/2018/5/layout/IconCircleLabelList"/>
    <dgm:cxn modelId="{C5B1ADE1-E956-4AD5-A173-5FA63D328BC3}" type="presParOf" srcId="{C58B8DCD-CA44-41C8-A577-429D56C6A79B}" destId="{DA79D24B-8027-4657-8D0D-AFEEF29C765B}" srcOrd="8" destOrd="0" presId="urn:microsoft.com/office/officeart/2018/5/layout/IconCircleLabelList"/>
    <dgm:cxn modelId="{78A7CBE5-838A-419A-A59F-9FEF2CD029F8}" type="presParOf" srcId="{DA79D24B-8027-4657-8D0D-AFEEF29C765B}" destId="{2678EE64-7C19-426B-A25D-97E0EA3C1125}" srcOrd="0" destOrd="0" presId="urn:microsoft.com/office/officeart/2018/5/layout/IconCircleLabelList"/>
    <dgm:cxn modelId="{70CDD175-A108-4BDA-94F2-3DD4A15E6B06}" type="presParOf" srcId="{DA79D24B-8027-4657-8D0D-AFEEF29C765B}" destId="{74A8CB26-C962-4576-AE92-6741DF328086}" srcOrd="1" destOrd="0" presId="urn:microsoft.com/office/officeart/2018/5/layout/IconCircleLabelList"/>
    <dgm:cxn modelId="{2A0F303D-634B-474B-A1F4-333D49EB373F}" type="presParOf" srcId="{DA79D24B-8027-4657-8D0D-AFEEF29C765B}" destId="{6EE98A61-D373-455A-BEA9-78BB0A9C31B8}" srcOrd="2" destOrd="0" presId="urn:microsoft.com/office/officeart/2018/5/layout/IconCircleLabelList"/>
    <dgm:cxn modelId="{E6B6FD99-8B9F-4099-A23A-C94C975FB157}" type="presParOf" srcId="{DA79D24B-8027-4657-8D0D-AFEEF29C765B}" destId="{D96A5C69-889A-4666-9EA1-CBA5AAF8A9DA}" srcOrd="3" destOrd="0" presId="urn:microsoft.com/office/officeart/2018/5/layout/IconCircleLabelList"/>
    <dgm:cxn modelId="{661D663C-0F46-4B6A-BF64-433C09EE47DA}" type="presParOf" srcId="{C58B8DCD-CA44-41C8-A577-429D56C6A79B}" destId="{8E836275-B254-45F0-B80A-7CB60149F357}" srcOrd="9" destOrd="0" presId="urn:microsoft.com/office/officeart/2018/5/layout/IconCircleLabelList"/>
    <dgm:cxn modelId="{7F7E5F2A-E131-46E0-8B53-DFDDDE90EE86}" type="presParOf" srcId="{C58B8DCD-CA44-41C8-A577-429D56C6A79B}" destId="{512F5B85-2CE1-4C5B-862B-F2203C270FDA}" srcOrd="10" destOrd="0" presId="urn:microsoft.com/office/officeart/2018/5/layout/IconCircleLabelList"/>
    <dgm:cxn modelId="{20DE62AF-4924-49EE-8278-9184C7B18814}" type="presParOf" srcId="{512F5B85-2CE1-4C5B-862B-F2203C270FDA}" destId="{9AD8FA49-6008-40EA-92B2-7FAE0A53E05E}" srcOrd="0" destOrd="0" presId="urn:microsoft.com/office/officeart/2018/5/layout/IconCircleLabelList"/>
    <dgm:cxn modelId="{F99B0F84-EF5F-4C1D-9922-BAE197D68123}" type="presParOf" srcId="{512F5B85-2CE1-4C5B-862B-F2203C270FDA}" destId="{E2CDFE06-655C-4AD4-91F0-0FD37297DD1B}" srcOrd="1" destOrd="0" presId="urn:microsoft.com/office/officeart/2018/5/layout/IconCircleLabelList"/>
    <dgm:cxn modelId="{F6F668D6-0DB9-4D79-9767-F98C1648A563}" type="presParOf" srcId="{512F5B85-2CE1-4C5B-862B-F2203C270FDA}" destId="{8DCB6869-7C34-4EDA-BEE2-769F9E04C969}" srcOrd="2" destOrd="0" presId="urn:microsoft.com/office/officeart/2018/5/layout/IconCircleLabelList"/>
    <dgm:cxn modelId="{FFFBCCFC-5813-4C91-802A-30AF23FEF5C3}" type="presParOf" srcId="{512F5B85-2CE1-4C5B-862B-F2203C270FDA}" destId="{F3909930-DBB9-4951-A6D4-81D9EA970782}"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79B50-8E89-46A4-9A13-E3CFF6C9308F}">
      <dsp:nvSpPr>
        <dsp:cNvPr id="0" name=""/>
        <dsp:cNvSpPr/>
      </dsp:nvSpPr>
      <dsp:spPr>
        <a:xfrm>
          <a:off x="14237" y="684708"/>
          <a:ext cx="1451207" cy="2953514"/>
        </a:xfrm>
        <a:prstGeom prst="roundRect">
          <a:avLst>
            <a:gd name="adj" fmla="val 10000"/>
          </a:avLst>
        </a:prstGeom>
        <a:solidFill>
          <a:schemeClr val="accent6"/>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bg1"/>
              </a:solidFill>
            </a:rPr>
            <a:t>Procurement, Stakeholder Consultation</a:t>
          </a:r>
        </a:p>
      </dsp:txBody>
      <dsp:txXfrm>
        <a:off x="56741" y="727212"/>
        <a:ext cx="1366199" cy="2868506"/>
      </dsp:txXfrm>
    </dsp:sp>
    <dsp:sp modelId="{14B39B5D-60C3-43B0-9237-F4CE7F5A5D4C}">
      <dsp:nvSpPr>
        <dsp:cNvPr id="0" name=""/>
        <dsp:cNvSpPr/>
      </dsp:nvSpPr>
      <dsp:spPr>
        <a:xfrm rot="23227">
          <a:off x="1626073" y="1596340"/>
          <a:ext cx="349254" cy="1144585"/>
        </a:xfrm>
        <a:prstGeom prst="rightArrow">
          <a:avLst>
            <a:gd name="adj1" fmla="val 60000"/>
            <a:gd name="adj2" fmla="val 50000"/>
          </a:avLst>
        </a:prstGeom>
        <a:solidFill>
          <a:schemeClr val="accent6"/>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2178050">
            <a:lnSpc>
              <a:spcPct val="90000"/>
            </a:lnSpc>
            <a:spcBef>
              <a:spcPct val="0"/>
            </a:spcBef>
            <a:spcAft>
              <a:spcPct val="35000"/>
            </a:spcAft>
            <a:buNone/>
          </a:pPr>
          <a:endParaRPr lang="en-GB" sz="4900" kern="1200"/>
        </a:p>
      </dsp:txBody>
      <dsp:txXfrm>
        <a:off x="1626074" y="1824903"/>
        <a:ext cx="244478" cy="686751"/>
      </dsp:txXfrm>
    </dsp:sp>
    <dsp:sp modelId="{80D27C0A-5E9D-46DF-A2C7-243B23811089}">
      <dsp:nvSpPr>
        <dsp:cNvPr id="0" name=""/>
        <dsp:cNvSpPr/>
      </dsp:nvSpPr>
      <dsp:spPr>
        <a:xfrm>
          <a:off x="2116427" y="698911"/>
          <a:ext cx="1451207" cy="2953514"/>
        </a:xfrm>
        <a:prstGeom prst="roundRect">
          <a:avLst>
            <a:gd name="adj" fmla="val 10000"/>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bg1"/>
              </a:solidFill>
            </a:rPr>
            <a:t>Planning:</a:t>
          </a:r>
        </a:p>
        <a:p>
          <a:pPr marL="0" lvl="0" indent="0" algn="ctr" defTabSz="800100">
            <a:lnSpc>
              <a:spcPct val="90000"/>
            </a:lnSpc>
            <a:spcBef>
              <a:spcPct val="0"/>
            </a:spcBef>
            <a:spcAft>
              <a:spcPct val="35000"/>
            </a:spcAft>
            <a:buNone/>
          </a:pPr>
          <a:r>
            <a:rPr lang="en-GB" sz="1800" kern="1200" dirty="0">
              <a:solidFill>
                <a:schemeClr val="bg1"/>
              </a:solidFill>
            </a:rPr>
            <a:t>Training</a:t>
          </a:r>
        </a:p>
        <a:p>
          <a:pPr marL="0" lvl="0" indent="0" algn="ctr" defTabSz="800100">
            <a:lnSpc>
              <a:spcPct val="90000"/>
            </a:lnSpc>
            <a:spcBef>
              <a:spcPct val="0"/>
            </a:spcBef>
            <a:spcAft>
              <a:spcPct val="35000"/>
            </a:spcAft>
            <a:buNone/>
          </a:pPr>
          <a:r>
            <a:rPr lang="en-GB" sz="1800" kern="1200" dirty="0">
              <a:solidFill>
                <a:schemeClr val="bg1"/>
              </a:solidFill>
            </a:rPr>
            <a:t>Distribution</a:t>
          </a:r>
        </a:p>
        <a:p>
          <a:pPr marL="0" lvl="0" indent="0" algn="ctr" defTabSz="800100">
            <a:lnSpc>
              <a:spcPct val="90000"/>
            </a:lnSpc>
            <a:spcBef>
              <a:spcPct val="0"/>
            </a:spcBef>
            <a:spcAft>
              <a:spcPct val="35000"/>
            </a:spcAft>
            <a:buNone/>
          </a:pPr>
          <a:r>
            <a:rPr lang="en-GB" sz="1800" kern="1200" dirty="0">
              <a:solidFill>
                <a:schemeClr val="bg1"/>
              </a:solidFill>
            </a:rPr>
            <a:t>Comms &amp; Promotion</a:t>
          </a:r>
        </a:p>
        <a:p>
          <a:pPr marL="0" lvl="0" indent="0" algn="ctr" defTabSz="800100">
            <a:lnSpc>
              <a:spcPct val="90000"/>
            </a:lnSpc>
            <a:spcBef>
              <a:spcPct val="0"/>
            </a:spcBef>
            <a:spcAft>
              <a:spcPct val="35000"/>
            </a:spcAft>
            <a:buNone/>
          </a:pPr>
          <a:endParaRPr lang="en-GB" sz="1800" kern="1200" dirty="0">
            <a:solidFill>
              <a:schemeClr val="bg1"/>
            </a:solidFill>
          </a:endParaRPr>
        </a:p>
      </dsp:txBody>
      <dsp:txXfrm>
        <a:off x="2158931" y="741415"/>
        <a:ext cx="1366199" cy="2868506"/>
      </dsp:txXfrm>
    </dsp:sp>
    <dsp:sp modelId="{9F762CD8-62B6-4709-A165-EEACBA7E4B36}">
      <dsp:nvSpPr>
        <dsp:cNvPr id="0" name=""/>
        <dsp:cNvSpPr/>
      </dsp:nvSpPr>
      <dsp:spPr>
        <a:xfrm>
          <a:off x="3728475" y="1603376"/>
          <a:ext cx="349699" cy="1144585"/>
        </a:xfrm>
        <a:prstGeom prst="rightArrow">
          <a:avLst>
            <a:gd name="adj1" fmla="val 60000"/>
            <a:gd name="adj2" fmla="val 50000"/>
          </a:avLst>
        </a:prstGeom>
        <a:solidFill>
          <a:schemeClr val="accent2"/>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2178050">
            <a:lnSpc>
              <a:spcPct val="90000"/>
            </a:lnSpc>
            <a:spcBef>
              <a:spcPct val="0"/>
            </a:spcBef>
            <a:spcAft>
              <a:spcPct val="35000"/>
            </a:spcAft>
            <a:buNone/>
          </a:pPr>
          <a:endParaRPr lang="en-GB" sz="4900" kern="1200"/>
        </a:p>
      </dsp:txBody>
      <dsp:txXfrm>
        <a:off x="3728475" y="1832293"/>
        <a:ext cx="244789" cy="686751"/>
      </dsp:txXfrm>
    </dsp:sp>
    <dsp:sp modelId="{D23AE59F-4BF3-4D89-9598-8CE2000D391D}">
      <dsp:nvSpPr>
        <dsp:cNvPr id="0" name=""/>
        <dsp:cNvSpPr/>
      </dsp:nvSpPr>
      <dsp:spPr>
        <a:xfrm>
          <a:off x="4219460" y="698911"/>
          <a:ext cx="1451207" cy="2953514"/>
        </a:xfrm>
        <a:prstGeom prst="roundRect">
          <a:avLst>
            <a:gd name="adj" fmla="val 10000"/>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bg1"/>
              </a:solidFill>
            </a:rPr>
            <a:t>Resourcing:</a:t>
          </a:r>
        </a:p>
        <a:p>
          <a:pPr marL="0" lvl="0" indent="0" algn="ctr" defTabSz="800100">
            <a:lnSpc>
              <a:spcPct val="90000"/>
            </a:lnSpc>
            <a:spcBef>
              <a:spcPct val="0"/>
            </a:spcBef>
            <a:spcAft>
              <a:spcPct val="35000"/>
            </a:spcAft>
            <a:buNone/>
          </a:pPr>
          <a:r>
            <a:rPr lang="en-GB" sz="1800" kern="1200" dirty="0">
              <a:solidFill>
                <a:schemeClr val="bg1"/>
              </a:solidFill>
            </a:rPr>
            <a:t>Training</a:t>
          </a:r>
        </a:p>
        <a:p>
          <a:pPr marL="0" lvl="0" indent="0" algn="ctr" defTabSz="800100">
            <a:lnSpc>
              <a:spcPct val="90000"/>
            </a:lnSpc>
            <a:spcBef>
              <a:spcPct val="0"/>
            </a:spcBef>
            <a:spcAft>
              <a:spcPct val="35000"/>
            </a:spcAft>
            <a:buNone/>
          </a:pPr>
          <a:r>
            <a:rPr lang="en-GB" sz="1800" kern="1200" dirty="0">
              <a:solidFill>
                <a:schemeClr val="bg1"/>
              </a:solidFill>
            </a:rPr>
            <a:t>Signposting</a:t>
          </a:r>
        </a:p>
        <a:p>
          <a:pPr marL="0" lvl="0" indent="0" algn="ctr" defTabSz="800100">
            <a:lnSpc>
              <a:spcPct val="90000"/>
            </a:lnSpc>
            <a:spcBef>
              <a:spcPct val="0"/>
            </a:spcBef>
            <a:spcAft>
              <a:spcPct val="35000"/>
            </a:spcAft>
            <a:buNone/>
          </a:pPr>
          <a:r>
            <a:rPr lang="en-GB" sz="1800" kern="1200" dirty="0">
              <a:solidFill>
                <a:schemeClr val="bg1"/>
              </a:solidFill>
            </a:rPr>
            <a:t>Promotion</a:t>
          </a:r>
        </a:p>
      </dsp:txBody>
      <dsp:txXfrm>
        <a:off x="4261964" y="741415"/>
        <a:ext cx="1366199" cy="2868506"/>
      </dsp:txXfrm>
    </dsp:sp>
    <dsp:sp modelId="{EA82F315-5FA8-490F-B259-E4C2E4D6D901}">
      <dsp:nvSpPr>
        <dsp:cNvPr id="0" name=""/>
        <dsp:cNvSpPr/>
      </dsp:nvSpPr>
      <dsp:spPr>
        <a:xfrm>
          <a:off x="5831508" y="1603376"/>
          <a:ext cx="349699" cy="1144585"/>
        </a:xfrm>
        <a:prstGeom prst="rightArrow">
          <a:avLst>
            <a:gd name="adj1" fmla="val 60000"/>
            <a:gd name="adj2" fmla="val 50000"/>
          </a:avLst>
        </a:prstGeom>
        <a:solidFill>
          <a:schemeClr val="accent2"/>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2178050">
            <a:lnSpc>
              <a:spcPct val="90000"/>
            </a:lnSpc>
            <a:spcBef>
              <a:spcPct val="0"/>
            </a:spcBef>
            <a:spcAft>
              <a:spcPct val="35000"/>
            </a:spcAft>
            <a:buNone/>
          </a:pPr>
          <a:endParaRPr lang="en-GB" sz="4900" kern="1200"/>
        </a:p>
      </dsp:txBody>
      <dsp:txXfrm>
        <a:off x="5831508" y="1832293"/>
        <a:ext cx="244789" cy="686751"/>
      </dsp:txXfrm>
    </dsp:sp>
    <dsp:sp modelId="{2FF3034F-7359-4D55-ACEC-6E70E8B39FBB}">
      <dsp:nvSpPr>
        <dsp:cNvPr id="0" name=""/>
        <dsp:cNvSpPr/>
      </dsp:nvSpPr>
      <dsp:spPr>
        <a:xfrm>
          <a:off x="6322493" y="698911"/>
          <a:ext cx="1451207" cy="2953514"/>
        </a:xfrm>
        <a:prstGeom prst="roundRect">
          <a:avLst>
            <a:gd name="adj" fmla="val 10000"/>
          </a:avLst>
        </a:prstGeom>
        <a:solidFill>
          <a:schemeClr val="accent3"/>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bg1"/>
              </a:solidFill>
            </a:rPr>
            <a:t>Launch</a:t>
          </a:r>
        </a:p>
        <a:p>
          <a:pPr marL="0" lvl="0" indent="0" algn="ctr" defTabSz="800100">
            <a:lnSpc>
              <a:spcPct val="90000"/>
            </a:lnSpc>
            <a:spcBef>
              <a:spcPct val="0"/>
            </a:spcBef>
            <a:spcAft>
              <a:spcPct val="35000"/>
            </a:spcAft>
            <a:buNone/>
          </a:pPr>
          <a:r>
            <a:rPr lang="en-GB" sz="1800" kern="1200" dirty="0">
              <a:solidFill>
                <a:schemeClr val="bg1"/>
              </a:solidFill>
            </a:rPr>
            <a:t>Launch Comms</a:t>
          </a:r>
        </a:p>
        <a:p>
          <a:pPr marL="0" lvl="0" indent="0" algn="ctr" defTabSz="800100">
            <a:lnSpc>
              <a:spcPct val="90000"/>
            </a:lnSpc>
            <a:spcBef>
              <a:spcPct val="0"/>
            </a:spcBef>
            <a:spcAft>
              <a:spcPct val="35000"/>
            </a:spcAft>
            <a:buNone/>
          </a:pPr>
          <a:r>
            <a:rPr lang="en-GB" sz="1800" kern="1200" dirty="0">
              <a:solidFill>
                <a:schemeClr val="bg1"/>
              </a:solidFill>
            </a:rPr>
            <a:t>Distribution Push</a:t>
          </a:r>
        </a:p>
        <a:p>
          <a:pPr marL="0" lvl="0" indent="0" algn="ctr" defTabSz="800100">
            <a:lnSpc>
              <a:spcPct val="90000"/>
            </a:lnSpc>
            <a:spcBef>
              <a:spcPct val="0"/>
            </a:spcBef>
            <a:spcAft>
              <a:spcPct val="35000"/>
            </a:spcAft>
            <a:buNone/>
          </a:pPr>
          <a:r>
            <a:rPr lang="en-GB" sz="1800" kern="1200" dirty="0">
              <a:solidFill>
                <a:schemeClr val="bg1"/>
              </a:solidFill>
            </a:rPr>
            <a:t>Awareness push</a:t>
          </a:r>
        </a:p>
      </dsp:txBody>
      <dsp:txXfrm>
        <a:off x="6364997" y="741415"/>
        <a:ext cx="1366199" cy="2868506"/>
      </dsp:txXfrm>
    </dsp:sp>
    <dsp:sp modelId="{3010B846-2BEA-40F8-9942-97D8D89ABDC5}">
      <dsp:nvSpPr>
        <dsp:cNvPr id="0" name=""/>
        <dsp:cNvSpPr/>
      </dsp:nvSpPr>
      <dsp:spPr>
        <a:xfrm>
          <a:off x="7934540" y="1603376"/>
          <a:ext cx="349699" cy="1144585"/>
        </a:xfrm>
        <a:prstGeom prst="rightArrow">
          <a:avLst>
            <a:gd name="adj1" fmla="val 60000"/>
            <a:gd name="adj2" fmla="val 50000"/>
          </a:avLst>
        </a:prstGeom>
        <a:solidFill>
          <a:schemeClr val="accent3"/>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2178050">
            <a:lnSpc>
              <a:spcPct val="90000"/>
            </a:lnSpc>
            <a:spcBef>
              <a:spcPct val="0"/>
            </a:spcBef>
            <a:spcAft>
              <a:spcPct val="35000"/>
            </a:spcAft>
            <a:buNone/>
          </a:pPr>
          <a:endParaRPr lang="en-GB" sz="4900" kern="1200"/>
        </a:p>
      </dsp:txBody>
      <dsp:txXfrm>
        <a:off x="7934540" y="1832293"/>
        <a:ext cx="244789" cy="686751"/>
      </dsp:txXfrm>
    </dsp:sp>
    <dsp:sp modelId="{B3894A4E-9751-4499-A32F-382CF0DD9B86}">
      <dsp:nvSpPr>
        <dsp:cNvPr id="0" name=""/>
        <dsp:cNvSpPr/>
      </dsp:nvSpPr>
      <dsp:spPr>
        <a:xfrm>
          <a:off x="8425525" y="698911"/>
          <a:ext cx="1451207" cy="2953514"/>
        </a:xfrm>
        <a:prstGeom prst="roundRect">
          <a:avLst>
            <a:gd name="adj" fmla="val 10000"/>
          </a:avLst>
        </a:prstGeom>
        <a:solidFill>
          <a:schemeClr val="accent3"/>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bg1"/>
              </a:solidFill>
            </a:rPr>
            <a:t>Continued Promotion, training and distribution</a:t>
          </a:r>
        </a:p>
      </dsp:txBody>
      <dsp:txXfrm>
        <a:off x="8468029" y="741415"/>
        <a:ext cx="1366199" cy="2868506"/>
      </dsp:txXfrm>
    </dsp:sp>
    <dsp:sp modelId="{9F8152CD-D41D-4BDA-8D3C-EACADCC66BEC}">
      <dsp:nvSpPr>
        <dsp:cNvPr id="0" name=""/>
        <dsp:cNvSpPr/>
      </dsp:nvSpPr>
      <dsp:spPr>
        <a:xfrm>
          <a:off x="10037573" y="1603376"/>
          <a:ext cx="349699" cy="1144585"/>
        </a:xfrm>
        <a:prstGeom prst="rightArrow">
          <a:avLst>
            <a:gd name="adj1" fmla="val 60000"/>
            <a:gd name="adj2" fmla="val 50000"/>
          </a:avLst>
        </a:prstGeom>
        <a:solidFill>
          <a:schemeClr val="accent4">
            <a:hueOff val="5908201"/>
            <a:satOff val="0"/>
            <a:lumOff val="-20196"/>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2178050">
            <a:lnSpc>
              <a:spcPct val="90000"/>
            </a:lnSpc>
            <a:spcBef>
              <a:spcPct val="0"/>
            </a:spcBef>
            <a:spcAft>
              <a:spcPct val="35000"/>
            </a:spcAft>
            <a:buNone/>
          </a:pPr>
          <a:endParaRPr lang="en-GB" sz="4900" kern="1200"/>
        </a:p>
      </dsp:txBody>
      <dsp:txXfrm>
        <a:off x="10037573" y="1832293"/>
        <a:ext cx="244789" cy="686751"/>
      </dsp:txXfrm>
    </dsp:sp>
    <dsp:sp modelId="{873CED3C-BD72-4BF7-8088-F2484F13021B}">
      <dsp:nvSpPr>
        <dsp:cNvPr id="0" name=""/>
        <dsp:cNvSpPr/>
      </dsp:nvSpPr>
      <dsp:spPr>
        <a:xfrm>
          <a:off x="10528558" y="728557"/>
          <a:ext cx="1650046" cy="2894223"/>
        </a:xfrm>
        <a:prstGeom prst="roundRect">
          <a:avLst>
            <a:gd name="adj" fmla="val 10000"/>
          </a:avLst>
        </a:prstGeom>
        <a:solidFill>
          <a:schemeClr val="accent4"/>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tx1"/>
              </a:solidFill>
            </a:rPr>
            <a:t>Sunflower Lanyards, training and awareness embedded into King’s Culture. Continued evaluation and development. </a:t>
          </a:r>
        </a:p>
      </dsp:txBody>
      <dsp:txXfrm>
        <a:off x="10576886" y="776885"/>
        <a:ext cx="1553390" cy="27975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B305FE-5DF2-4A17-8119-43DE90DD47CA}">
      <dsp:nvSpPr>
        <dsp:cNvPr id="0" name=""/>
        <dsp:cNvSpPr/>
      </dsp:nvSpPr>
      <dsp:spPr>
        <a:xfrm>
          <a:off x="679050" y="67275"/>
          <a:ext cx="1887187" cy="1887187"/>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04B8F9-09D6-48D6-ABB5-B3DA919279BA}">
      <dsp:nvSpPr>
        <dsp:cNvPr id="0" name=""/>
        <dsp:cNvSpPr/>
      </dsp:nvSpPr>
      <dsp:spPr>
        <a:xfrm>
          <a:off x="1081237" y="469463"/>
          <a:ext cx="1082812" cy="1082812"/>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552CFD5-98B1-43BF-A08B-6FC5EE7F8F16}">
      <dsp:nvSpPr>
        <dsp:cNvPr id="0" name=""/>
        <dsp:cNvSpPr/>
      </dsp:nvSpPr>
      <dsp:spPr>
        <a:xfrm>
          <a:off x="75768" y="2542275"/>
          <a:ext cx="3093750" cy="1339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GB" sz="1800" kern="1200" cap="none" dirty="0"/>
            <a:t>A sign should be visible confirming this is a Sunflower distribution point. Distribution points are also advertised around site.</a:t>
          </a:r>
          <a:endParaRPr lang="en-US" sz="1800" kern="1200" cap="none" dirty="0"/>
        </a:p>
      </dsp:txBody>
      <dsp:txXfrm>
        <a:off x="75768" y="2542275"/>
        <a:ext cx="3093750" cy="1339324"/>
      </dsp:txXfrm>
    </dsp:sp>
    <dsp:sp modelId="{BA137E82-D61E-4AB0-B186-5C3A5D0F05A1}">
      <dsp:nvSpPr>
        <dsp:cNvPr id="0" name=""/>
        <dsp:cNvSpPr/>
      </dsp:nvSpPr>
      <dsp:spPr>
        <a:xfrm>
          <a:off x="4314206" y="67275"/>
          <a:ext cx="1887187" cy="1887187"/>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41D7A5-C988-43EB-8B62-7E682914C905}">
      <dsp:nvSpPr>
        <dsp:cNvPr id="0" name=""/>
        <dsp:cNvSpPr/>
      </dsp:nvSpPr>
      <dsp:spPr>
        <a:xfrm>
          <a:off x="4716393" y="469463"/>
          <a:ext cx="1082812" cy="1082812"/>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B992F63-414C-4E9A-8123-E94A427A8906}">
      <dsp:nvSpPr>
        <dsp:cNvPr id="0" name=""/>
        <dsp:cNvSpPr/>
      </dsp:nvSpPr>
      <dsp:spPr>
        <a:xfrm>
          <a:off x="3710925" y="2542275"/>
          <a:ext cx="3093750" cy="1339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cap="none" dirty="0"/>
            <a:t>Staff have been trained. Just ask for a Sunflower lanyard and they should know what to do!</a:t>
          </a:r>
        </a:p>
      </dsp:txBody>
      <dsp:txXfrm>
        <a:off x="3710925" y="2542275"/>
        <a:ext cx="3093750" cy="1339324"/>
      </dsp:txXfrm>
    </dsp:sp>
    <dsp:sp modelId="{24182818-AEB7-4B9A-9A4F-283FCE8F3D7B}">
      <dsp:nvSpPr>
        <dsp:cNvPr id="0" name=""/>
        <dsp:cNvSpPr/>
      </dsp:nvSpPr>
      <dsp:spPr>
        <a:xfrm>
          <a:off x="7949362" y="67275"/>
          <a:ext cx="1887187" cy="1887187"/>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4D1EB2-F4B6-4450-9E91-9ECEBEF7AA47}">
      <dsp:nvSpPr>
        <dsp:cNvPr id="0" name=""/>
        <dsp:cNvSpPr/>
      </dsp:nvSpPr>
      <dsp:spPr>
        <a:xfrm>
          <a:off x="8351550" y="469463"/>
          <a:ext cx="1082812" cy="1082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3882933-9236-4760-A1C5-07BA4622B70F}">
      <dsp:nvSpPr>
        <dsp:cNvPr id="0" name=""/>
        <dsp:cNvSpPr/>
      </dsp:nvSpPr>
      <dsp:spPr>
        <a:xfrm>
          <a:off x="7346081" y="2542275"/>
          <a:ext cx="3093750" cy="1339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GB" sz="1600" kern="1200" cap="none" dirty="0">
              <a:solidFill>
                <a:schemeClr val="tx2"/>
              </a:solidFill>
            </a:rPr>
            <a:t>You may be asked if you are staff/student/visitor, but will </a:t>
          </a:r>
          <a:r>
            <a:rPr lang="en-GB" sz="1600" b="1" kern="1200" cap="none" dirty="0">
              <a:solidFill>
                <a:schemeClr val="tx2"/>
              </a:solidFill>
            </a:rPr>
            <a:t>not be asked any questions about your name or condition or asked for proof</a:t>
          </a:r>
          <a:r>
            <a:rPr lang="en-GB" sz="1600" kern="1200" cap="none" dirty="0">
              <a:solidFill>
                <a:schemeClr val="tx2"/>
              </a:solidFill>
            </a:rPr>
            <a:t>. Staff may also ask if you need any further assistance.</a:t>
          </a:r>
          <a:endParaRPr lang="en-US" sz="1600" kern="1200" cap="none" dirty="0">
            <a:solidFill>
              <a:schemeClr val="tx2"/>
            </a:solidFill>
          </a:endParaRPr>
        </a:p>
      </dsp:txBody>
      <dsp:txXfrm>
        <a:off x="7346081" y="2542275"/>
        <a:ext cx="3093750" cy="13393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A7E5EF-BF99-4758-8E91-9FF73005FAF2}">
      <dsp:nvSpPr>
        <dsp:cNvPr id="0" name=""/>
        <dsp:cNvSpPr/>
      </dsp:nvSpPr>
      <dsp:spPr>
        <a:xfrm>
          <a:off x="319459" y="367357"/>
          <a:ext cx="992917" cy="992917"/>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9F0BF2-1676-4E4E-A086-795C14670E3F}">
      <dsp:nvSpPr>
        <dsp:cNvPr id="0" name=""/>
        <dsp:cNvSpPr/>
      </dsp:nvSpPr>
      <dsp:spPr>
        <a:xfrm>
          <a:off x="531064" y="578963"/>
          <a:ext cx="569707" cy="56970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A87147-1098-48CF-A9BE-0AD0979B264F}">
      <dsp:nvSpPr>
        <dsp:cNvPr id="0" name=""/>
        <dsp:cNvSpPr/>
      </dsp:nvSpPr>
      <dsp:spPr>
        <a:xfrm>
          <a:off x="2051" y="1669545"/>
          <a:ext cx="1627734" cy="23144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GB" sz="1500" kern="1200" cap="none" dirty="0"/>
            <a:t>Working to improve staff support by improving our workplace adjustments processes, introducing an individual adjustments plan and developing disability inclusion training for staff and managers.</a:t>
          </a:r>
          <a:endParaRPr lang="en-US" sz="1500" kern="1200" cap="none" dirty="0"/>
        </a:p>
      </dsp:txBody>
      <dsp:txXfrm>
        <a:off x="2051" y="1669545"/>
        <a:ext cx="1627734" cy="2314434"/>
      </dsp:txXfrm>
    </dsp:sp>
    <dsp:sp modelId="{3270BE93-4AA7-419C-9B06-7CEADDE18508}">
      <dsp:nvSpPr>
        <dsp:cNvPr id="0" name=""/>
        <dsp:cNvSpPr/>
      </dsp:nvSpPr>
      <dsp:spPr>
        <a:xfrm>
          <a:off x="2232047" y="367357"/>
          <a:ext cx="992917" cy="992917"/>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F74A97-5AB3-432A-98AB-83D2C6DA1DB9}">
      <dsp:nvSpPr>
        <dsp:cNvPr id="0" name=""/>
        <dsp:cNvSpPr/>
      </dsp:nvSpPr>
      <dsp:spPr>
        <a:xfrm>
          <a:off x="2443652" y="578963"/>
          <a:ext cx="569707" cy="56970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9F5079-87A4-433B-94E8-BFD0A883AB98}">
      <dsp:nvSpPr>
        <dsp:cNvPr id="0" name=""/>
        <dsp:cNvSpPr/>
      </dsp:nvSpPr>
      <dsp:spPr>
        <a:xfrm>
          <a:off x="1914638" y="1669545"/>
          <a:ext cx="1627734" cy="23144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GB" sz="1500" kern="1200" cap="none" dirty="0"/>
            <a:t>Following the </a:t>
          </a:r>
          <a:r>
            <a:rPr lang="en-GB" sz="1500" kern="1200" cap="none" dirty="0" err="1"/>
            <a:t>AccessAble</a:t>
          </a:r>
          <a:r>
            <a:rPr lang="en-GB" sz="1500" kern="1200" cap="none" dirty="0"/>
            <a:t> audits of Strand and Denmark Hill, E&amp;F have launched a series of works to improve the accessibility of the physical estate. Guy's and waterloo audits are taking place later this year. </a:t>
          </a:r>
          <a:endParaRPr lang="en-US" sz="1500" kern="1200" cap="none" dirty="0"/>
        </a:p>
      </dsp:txBody>
      <dsp:txXfrm>
        <a:off x="1914638" y="1669545"/>
        <a:ext cx="1627734" cy="2314434"/>
      </dsp:txXfrm>
    </dsp:sp>
    <dsp:sp modelId="{04DFED79-99B7-4A65-AB64-176CC966E06F}">
      <dsp:nvSpPr>
        <dsp:cNvPr id="0" name=""/>
        <dsp:cNvSpPr/>
      </dsp:nvSpPr>
      <dsp:spPr>
        <a:xfrm>
          <a:off x="4144635" y="367357"/>
          <a:ext cx="992917" cy="992917"/>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2642CF-DFAF-407A-8705-373EE33EE51E}">
      <dsp:nvSpPr>
        <dsp:cNvPr id="0" name=""/>
        <dsp:cNvSpPr/>
      </dsp:nvSpPr>
      <dsp:spPr>
        <a:xfrm>
          <a:off x="4356240" y="578963"/>
          <a:ext cx="569707" cy="569707"/>
        </a:xfrm>
        <a:prstGeom prst="rect">
          <a:avLst/>
        </a:prstGeom>
        <a:blipFill>
          <a:blip xmlns:r="http://schemas.openxmlformats.org/officeDocument/2006/relationships" r:embed="rId5"/>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A7FB6F-036E-4079-972C-6EF89D9B7E6A}">
      <dsp:nvSpPr>
        <dsp:cNvPr id="0" name=""/>
        <dsp:cNvSpPr/>
      </dsp:nvSpPr>
      <dsp:spPr>
        <a:xfrm>
          <a:off x="3827226" y="1669545"/>
          <a:ext cx="1627734" cy="23144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GB" sz="1500" kern="1200" cap="none" dirty="0"/>
            <a:t>The first changing places on campus have been launched!</a:t>
          </a:r>
          <a:endParaRPr lang="en-US" sz="1500" kern="1200" cap="none" dirty="0"/>
        </a:p>
      </dsp:txBody>
      <dsp:txXfrm>
        <a:off x="3827226" y="1669545"/>
        <a:ext cx="1627734" cy="2314434"/>
      </dsp:txXfrm>
    </dsp:sp>
    <dsp:sp modelId="{7E00737A-E081-4816-A49A-9D951BAA4DD1}">
      <dsp:nvSpPr>
        <dsp:cNvPr id="0" name=""/>
        <dsp:cNvSpPr/>
      </dsp:nvSpPr>
      <dsp:spPr>
        <a:xfrm>
          <a:off x="6057222" y="367357"/>
          <a:ext cx="992917" cy="992917"/>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5F693F-A973-4B70-AECD-D68919085D8F}">
      <dsp:nvSpPr>
        <dsp:cNvPr id="0" name=""/>
        <dsp:cNvSpPr/>
      </dsp:nvSpPr>
      <dsp:spPr>
        <a:xfrm>
          <a:off x="6268828" y="578963"/>
          <a:ext cx="569707" cy="569707"/>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9DF807-F1B4-4307-AE6D-83BE0CDE4A63}">
      <dsp:nvSpPr>
        <dsp:cNvPr id="0" name=""/>
        <dsp:cNvSpPr/>
      </dsp:nvSpPr>
      <dsp:spPr>
        <a:xfrm>
          <a:off x="5739814" y="1669545"/>
          <a:ext cx="1627734" cy="23144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GB" sz="1500" kern="1200" cap="none" dirty="0"/>
            <a:t>E&amp;F supported SED in launching the first step-free campus tours over Welcome Week which included a meeting with building managers to answer any accessibility questions</a:t>
          </a:r>
          <a:endParaRPr lang="en-US" sz="1500" kern="1200" cap="none" dirty="0"/>
        </a:p>
      </dsp:txBody>
      <dsp:txXfrm>
        <a:off x="5739814" y="1669545"/>
        <a:ext cx="1627734" cy="2314434"/>
      </dsp:txXfrm>
    </dsp:sp>
    <dsp:sp modelId="{2678EE64-7C19-426B-A25D-97E0EA3C1125}">
      <dsp:nvSpPr>
        <dsp:cNvPr id="0" name=""/>
        <dsp:cNvSpPr/>
      </dsp:nvSpPr>
      <dsp:spPr>
        <a:xfrm>
          <a:off x="7969810" y="367357"/>
          <a:ext cx="992917" cy="992917"/>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A8CB26-C962-4576-AE92-6741DF328086}">
      <dsp:nvSpPr>
        <dsp:cNvPr id="0" name=""/>
        <dsp:cNvSpPr/>
      </dsp:nvSpPr>
      <dsp:spPr>
        <a:xfrm>
          <a:off x="8181416" y="578963"/>
          <a:ext cx="569707" cy="569707"/>
        </a:xfrm>
        <a:prstGeom prst="rect">
          <a:avLst/>
        </a:prstGeom>
        <a:blipFill>
          <a:blip xmlns:r="http://schemas.openxmlformats.org/officeDocument/2006/relationships" r:embed="rId8">
            <a:extLst>
              <a:ext uri="{96DAC541-7B7A-43D3-8B79-37D633B846F1}">
                <asvg:svgBlip xmlns:asvg="http://schemas.microsoft.com/office/drawing/2016/SVG/main" r:embed="rId9"/>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6A5C69-889A-4666-9EA1-CBA5AAF8A9DA}">
      <dsp:nvSpPr>
        <dsp:cNvPr id="0" name=""/>
        <dsp:cNvSpPr/>
      </dsp:nvSpPr>
      <dsp:spPr>
        <a:xfrm>
          <a:off x="7652402" y="1669545"/>
          <a:ext cx="1627734" cy="23144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GB" sz="1500" kern="1200" cap="none" dirty="0"/>
            <a:t>Fire evacuation lifts have been installed in parts of the campuses and work planned looking into improving E&amp;F processes (e.g., The roll out of </a:t>
          </a:r>
          <a:r>
            <a:rPr lang="en-GB" sz="1500" kern="1200" cap="none" dirty="0" err="1"/>
            <a:t>Safezone</a:t>
          </a:r>
          <a:r>
            <a:rPr lang="en-GB" sz="1500" kern="1200" cap="none" dirty="0"/>
            <a:t>)</a:t>
          </a:r>
          <a:endParaRPr lang="en-US" sz="1500" kern="1200" cap="none" dirty="0"/>
        </a:p>
      </dsp:txBody>
      <dsp:txXfrm>
        <a:off x="7652402" y="1669545"/>
        <a:ext cx="1627734" cy="2314434"/>
      </dsp:txXfrm>
    </dsp:sp>
    <dsp:sp modelId="{9AD8FA49-6008-40EA-92B2-7FAE0A53E05E}">
      <dsp:nvSpPr>
        <dsp:cNvPr id="0" name=""/>
        <dsp:cNvSpPr/>
      </dsp:nvSpPr>
      <dsp:spPr>
        <a:xfrm>
          <a:off x="9882398" y="367357"/>
          <a:ext cx="992917" cy="992917"/>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CDFE06-655C-4AD4-91F0-0FD37297DD1B}">
      <dsp:nvSpPr>
        <dsp:cNvPr id="0" name=""/>
        <dsp:cNvSpPr/>
      </dsp:nvSpPr>
      <dsp:spPr>
        <a:xfrm>
          <a:off x="10094004" y="578963"/>
          <a:ext cx="569707" cy="569707"/>
        </a:xfrm>
        <a:prstGeom prst="rect">
          <a:avLst/>
        </a:prstGeom>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909930-DBB9-4951-A6D4-81D9EA970782}">
      <dsp:nvSpPr>
        <dsp:cNvPr id="0" name=""/>
        <dsp:cNvSpPr/>
      </dsp:nvSpPr>
      <dsp:spPr>
        <a:xfrm>
          <a:off x="9564990" y="1669545"/>
          <a:ext cx="1627734" cy="23144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GB" sz="1500" kern="1200" cap="none" dirty="0"/>
            <a:t>New “Creating an Accessible Campus" training launched for E&amp;F Around 650 staff trained in 5-weeks over summer</a:t>
          </a:r>
        </a:p>
      </dsp:txBody>
      <dsp:txXfrm>
        <a:off x="9564990" y="1669545"/>
        <a:ext cx="1627734" cy="2314434"/>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F548CE-3BB7-4288-96BA-EB43CC07505C}" type="datetimeFigureOut">
              <a:rPr lang="en-GB" smtClean="0"/>
              <a:t>30/11/2023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1B580-B02B-42E1-99F1-A285B63D1505}" type="slidenum">
              <a:rPr lang="en-GB" smtClean="0"/>
              <a:t>‹#›</a:t>
            </a:fld>
            <a:endParaRPr lang="en-GB"/>
          </a:p>
        </p:txBody>
      </p:sp>
    </p:spTree>
    <p:extLst>
      <p:ext uri="{BB962C8B-B14F-4D97-AF65-F5344CB8AC3E}">
        <p14:creationId xmlns:p14="http://schemas.microsoft.com/office/powerpoint/2010/main" val="1801899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forms.office.com/e/tPhhgYiPgp"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internal.kcl.ac.uk/news/News-Article?id=6cc6079d-eaab-42c1-8fa9-a1aaf1797bbd" TargetMode="External"/><Relationship Id="rId5" Type="http://schemas.openxmlformats.org/officeDocument/2006/relationships/hyperlink" Target="https://eur03.safelinks.protection.outlook.com/?url=https%3A%2F%2Fself-service.kcl.ac.uk%2Farticle%2FKA-02061%2Fen-us&amp;data=05%7C01%7Channah.sauer%40kcl.ac.uk%7C1d982a62666749a0d25a08dbb061b69c%7C8370cf1416f34c16b83c724071654356%7C0%7C0%7C638297705938300112%7CUnknown%7CTWFpbGZsb3d8eyJWIjoiMC4wLjAwMDAiLCJQIjoiV2luMzIiLCJBTiI6Ik1haWwiLCJXVCI6Mn0%3D%7C3000%7C%7C%7C&amp;sdata=9cghOygvFu2JO9Ve0YdhS9ew3x%2B3ZxbthZB8SrW%2FpJU%3D&amp;reserved=0" TargetMode="External"/><Relationship Id="rId4" Type="http://schemas.openxmlformats.org/officeDocument/2006/relationships/hyperlink" Target="https://emckclac.sharepoint.com/sites/DI/SitePages/HiddenDisabilitySunflower.aspx"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hdsunflower.com/uk/"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hdsunflower.com/uk/i-support-the-sunflower-full-range-of-products.html" TargetMode="External"/><Relationship Id="rId4" Type="http://schemas.openxmlformats.org/officeDocument/2006/relationships/hyperlink" Target="https://forms.office.com/e/tPhhgYiPgp"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forms.office.com/e/tPhhgYiPgp"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internal.kcl.ac.uk/news/News-Article?id=6cc6079d-eaab-42c1-8fa9-a1aaf1797bbd" TargetMode="External"/><Relationship Id="rId5" Type="http://schemas.openxmlformats.org/officeDocument/2006/relationships/hyperlink" Target="https://eur03.safelinks.protection.outlook.com/?url=https%3A%2F%2Fself-service.kcl.ac.uk%2Farticle%2FKA-02061%2Fen-us&amp;data=05%7C01%7Channah.sauer%40kcl.ac.uk%7C1d982a62666749a0d25a08dbb061b69c%7C8370cf1416f34c16b83c724071654356%7C0%7C0%7C638297705938300112%7CUnknown%7CTWFpbGZsb3d8eyJWIjoiMC4wLjAwMDAiLCJQIjoiV2luMzIiLCJBTiI6Ik1haWwiLCJXVCI6Mn0%3D%7C3000%7C%7C%7C&amp;sdata=9cghOygvFu2JO9Ve0YdhS9ew3x%2B3ZxbthZB8SrW%2FpJU%3D&amp;reserved=0" TargetMode="External"/><Relationship Id="rId4" Type="http://schemas.openxmlformats.org/officeDocument/2006/relationships/hyperlink" Target="https://emckclac.sharepoint.com/sites/DI/SitePages/HiddenDisabilitySunflower.aspx"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forms.office.com/e/tPhhgYiPgp"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internal.kcl.ac.uk/news/News-Article?id=6cc6079d-eaab-42c1-8fa9-a1aaf1797bbd" TargetMode="External"/><Relationship Id="rId5" Type="http://schemas.openxmlformats.org/officeDocument/2006/relationships/hyperlink" Target="https://eur03.safelinks.protection.outlook.com/?url=https%3A%2F%2Fself-service.kcl.ac.uk%2Farticle%2FKA-02061%2Fen-us&amp;data=05%7C01%7Channah.sauer%40kcl.ac.uk%7C1d982a62666749a0d25a08dbb061b69c%7C8370cf1416f34c16b83c724071654356%7C0%7C0%7C638297705938300112%7CUnknown%7CTWFpbGZsb3d8eyJWIjoiMC4wLjAwMDAiLCJQIjoiV2luMzIiLCJBTiI6Ik1haWwiLCJXVCI6Mn0%3D%7C3000%7C%7C%7C&amp;sdata=9cghOygvFu2JO9Ve0YdhS9ew3x%2B3ZxbthZB8SrW%2FpJU%3D&amp;reserved=0" TargetMode="External"/><Relationship Id="rId4" Type="http://schemas.openxmlformats.org/officeDocument/2006/relationships/hyperlink" Target="https://emckclac.sharepoint.com/sites/DI/SitePages/HiddenDisabilitySunflower.aspx"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Links to share at the beginning/end:</a:t>
            </a:r>
          </a:p>
          <a:p>
            <a:pPr>
              <a:spcBef>
                <a:spcPts val="0"/>
              </a:spcBef>
              <a:spcAft>
                <a:spcPts val="800"/>
              </a:spcAft>
            </a:pPr>
            <a:r>
              <a:rPr lang="en-GB" sz="1200" dirty="0">
                <a:effectLst/>
                <a:latin typeface="Calibri" panose="020F0502020204030204" pitchFamily="34" charset="0"/>
                <a:hlinkClick r:id="rId3"/>
              </a:rPr>
              <a:t>Sunflower Awareness Training</a:t>
            </a:r>
            <a:endParaRPr lang="en-GB" sz="1200" dirty="0">
              <a:effectLst/>
              <a:latin typeface="Calibri" panose="020F0502020204030204" pitchFamily="34" charset="0"/>
            </a:endParaRPr>
          </a:p>
          <a:p>
            <a:pPr>
              <a:spcBef>
                <a:spcPts val="0"/>
              </a:spcBef>
              <a:spcAft>
                <a:spcPts val="800"/>
              </a:spcAft>
            </a:pPr>
            <a:r>
              <a:rPr lang="en-GB" sz="1200" dirty="0">
                <a:effectLst/>
                <a:latin typeface="Calibri" panose="020F0502020204030204" pitchFamily="34" charset="0"/>
                <a:hlinkClick r:id="rId4"/>
              </a:rPr>
              <a:t>Information for Staff/PGR on the Disability Inclusion Hub</a:t>
            </a:r>
            <a:endParaRPr lang="en-GB" sz="1200" dirty="0">
              <a:effectLst/>
              <a:latin typeface="Calibri" panose="020F0502020204030204" pitchFamily="34" charset="0"/>
            </a:endParaRPr>
          </a:p>
          <a:p>
            <a:pPr>
              <a:spcBef>
                <a:spcPts val="0"/>
              </a:spcBef>
              <a:spcAft>
                <a:spcPts val="800"/>
              </a:spcAft>
            </a:pPr>
            <a:r>
              <a:rPr lang="en-GB" sz="1200" dirty="0">
                <a:effectLst/>
                <a:latin typeface="Calibri" panose="020F0502020204030204" pitchFamily="34" charset="0"/>
                <a:hlinkClick r:id="rId5"/>
              </a:rPr>
              <a:t>Information for Students in SSO Article </a:t>
            </a:r>
            <a:endParaRPr lang="en-GB" sz="1200" dirty="0">
              <a:effectLst/>
              <a:latin typeface="Calibri" panose="020F0502020204030204" pitchFamily="34" charset="0"/>
            </a:endParaRPr>
          </a:p>
          <a:p>
            <a:pPr>
              <a:spcBef>
                <a:spcPts val="0"/>
              </a:spcBef>
              <a:spcAft>
                <a:spcPts val="800"/>
              </a:spcAft>
            </a:pPr>
            <a:r>
              <a:rPr lang="en-GB" sz="1200" dirty="0">
                <a:effectLst/>
                <a:latin typeface="Calibri" panose="020F0502020204030204" pitchFamily="34" charset="0"/>
                <a:hlinkClick r:id="rId6"/>
              </a:rPr>
              <a:t>Intranet Article: King’s joins the Hidden Disabilities Sunflower </a:t>
            </a:r>
            <a:endParaRPr lang="en-GB" sz="1200" dirty="0">
              <a:effectLst/>
              <a:latin typeface="Calibri" panose="020F0502020204030204" pitchFamily="34" charset="0"/>
            </a:endParaRPr>
          </a:p>
          <a:p>
            <a:endParaRPr lang="en-GB" dirty="0"/>
          </a:p>
          <a:p>
            <a:r>
              <a:rPr lang="en-GB" dirty="0"/>
              <a:t>NECESSARY</a:t>
            </a:r>
          </a:p>
        </p:txBody>
      </p:sp>
      <p:sp>
        <p:nvSpPr>
          <p:cNvPr id="4" name="Slide Number Placeholder 3"/>
          <p:cNvSpPr>
            <a:spLocks noGrp="1"/>
          </p:cNvSpPr>
          <p:nvPr>
            <p:ph type="sldNum" sz="quarter" idx="5"/>
          </p:nvPr>
        </p:nvSpPr>
        <p:spPr/>
        <p:txBody>
          <a:bodyPr/>
          <a:lstStyle/>
          <a:p>
            <a:fld id="{A681B580-B02B-42E1-99F1-A285B63D1505}" type="slidenum">
              <a:rPr lang="en-GB" smtClean="0"/>
              <a:t>1</a:t>
            </a:fld>
            <a:endParaRPr lang="en-GB"/>
          </a:p>
        </p:txBody>
      </p:sp>
    </p:spTree>
    <p:extLst>
      <p:ext uri="{BB962C8B-B14F-4D97-AF65-F5344CB8AC3E}">
        <p14:creationId xmlns:p14="http://schemas.microsoft.com/office/powerpoint/2010/main" val="12468243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242424"/>
                </a:solidFill>
                <a:effectLst/>
                <a:latin typeface="Segoe UI" panose="020B0502040204020203" pitchFamily="34" charset="0"/>
              </a:rPr>
              <a:t>1. As part of our security guidance, staff should be wearing their red King's lanyard at all times on site. However, you can add your Sunflower lanyard as well at any time! King's has made the decision to keep these as two separate lanyards so that it is easy for wearers to choose when they want to wear their Sunflower lanyard, regardless of when they need to wear their red King's lanyard.</a:t>
            </a:r>
          </a:p>
          <a:p>
            <a:pPr algn="l"/>
            <a:r>
              <a:rPr lang="en-GB" b="0" i="0" dirty="0">
                <a:solidFill>
                  <a:srgbClr val="242424"/>
                </a:solidFill>
                <a:effectLst/>
                <a:latin typeface="Segoe UI" panose="020B0502040204020203" pitchFamily="34" charset="0"/>
              </a:rPr>
              <a:t>2. Absolutely! The lanyards are recognised in many spaces outside of King 's, so please do feel empowered to use them whenever is most helpful to you.</a:t>
            </a:r>
          </a:p>
          <a:p>
            <a:pPr algn="l"/>
            <a:r>
              <a:rPr lang="en-GB" b="0" i="0" dirty="0">
                <a:solidFill>
                  <a:srgbClr val="242424"/>
                </a:solidFill>
                <a:effectLst/>
                <a:latin typeface="Segoe UI" panose="020B0502040204020203" pitchFamily="34" charset="0"/>
              </a:rPr>
              <a:t>You can also scroll down to search Sunflower friendly locations near to you at the </a:t>
            </a:r>
            <a:r>
              <a:rPr lang="en-GB" b="0" i="0" u="sng" dirty="0">
                <a:solidFill>
                  <a:srgbClr val="026D70"/>
                </a:solidFill>
                <a:effectLst/>
                <a:latin typeface="Segoe UI" panose="020B0502040204020203" pitchFamily="34" charset="0"/>
                <a:hlinkClick r:id="rId3"/>
              </a:rPr>
              <a:t>Hidden Disabilities Sunflower Website.</a:t>
            </a:r>
            <a:endParaRPr lang="en-GB" b="0" i="0" dirty="0">
              <a:solidFill>
                <a:srgbClr val="242424"/>
              </a:solidFill>
              <a:effectLst/>
              <a:latin typeface="Segoe UI" panose="020B0502040204020203" pitchFamily="34" charset="0"/>
            </a:endParaRPr>
          </a:p>
          <a:p>
            <a:pPr algn="l"/>
            <a:r>
              <a:rPr lang="en-GB" dirty="0"/>
              <a:t>3.</a:t>
            </a:r>
            <a:r>
              <a:rPr lang="en-GB" b="0" i="0" dirty="0">
                <a:solidFill>
                  <a:srgbClr val="242424"/>
                </a:solidFill>
                <a:effectLst/>
                <a:latin typeface="Segoe UI" panose="020B0502040204020203" pitchFamily="34" charset="0"/>
              </a:rPr>
              <a:t> Whenever you like! </a:t>
            </a:r>
            <a:r>
              <a:rPr lang="en-GB" b="1" i="0" dirty="0">
                <a:solidFill>
                  <a:srgbClr val="242424"/>
                </a:solidFill>
                <a:effectLst/>
                <a:latin typeface="Segoe UI" panose="020B0502040204020203" pitchFamily="34" charset="0"/>
              </a:rPr>
              <a:t>Wearing one or not wearing one is absolutely a choice.</a:t>
            </a:r>
            <a:r>
              <a:rPr lang="en-GB" b="0" i="0" dirty="0">
                <a:solidFill>
                  <a:srgbClr val="242424"/>
                </a:solidFill>
                <a:effectLst/>
                <a:latin typeface="Segoe UI" panose="020B0502040204020203" pitchFamily="34" charset="0"/>
              </a:rPr>
              <a:t> We are aware that Sunflower wearers may have different times when they do or don't feel like wearing their Sunflower, and we really want wearers to feel free and empowered to use it when it best suits them. We hope student-facing staff may feel comfortable to role model wearing theirs around students, but this is definitely not an expectation.</a:t>
            </a:r>
          </a:p>
          <a:p>
            <a:pPr algn="l"/>
            <a:r>
              <a:rPr lang="en-GB" b="0" i="0" dirty="0">
                <a:solidFill>
                  <a:srgbClr val="242424"/>
                </a:solidFill>
                <a:effectLst/>
                <a:latin typeface="Segoe UI" panose="020B0502040204020203" pitchFamily="34" charset="0"/>
              </a:rPr>
              <a:t>The Sunflower is also available as a pin badge, wrist band, which you may prefer.</a:t>
            </a:r>
          </a:p>
          <a:p>
            <a:pPr algn="l"/>
            <a:r>
              <a:rPr lang="en-GB" b="0" i="0" dirty="0">
                <a:solidFill>
                  <a:srgbClr val="242424"/>
                </a:solidFill>
                <a:effectLst/>
                <a:latin typeface="Segoe UI" panose="020B0502040204020203" pitchFamily="34" charset="0"/>
              </a:rPr>
              <a:t> If you don't have an invisible disability, and have </a:t>
            </a:r>
            <a:r>
              <a:rPr lang="en-GB" b="0" i="0" u="sng" dirty="0">
                <a:solidFill>
                  <a:srgbClr val="03787C"/>
                </a:solidFill>
                <a:effectLst/>
                <a:latin typeface="Segoe UI" panose="020B0502040204020203" pitchFamily="34" charset="0"/>
                <a:hlinkClick r:id="rId4"/>
              </a:rPr>
              <a:t>completed your training video</a:t>
            </a:r>
            <a:r>
              <a:rPr lang="en-GB" b="0" i="0" dirty="0">
                <a:solidFill>
                  <a:srgbClr val="242424"/>
                </a:solidFill>
                <a:effectLst/>
                <a:latin typeface="Segoe UI" panose="020B0502040204020203" pitchFamily="34" charset="0"/>
              </a:rPr>
              <a:t>, then you can wear the ‘I support the Sunflower’ </a:t>
            </a:r>
            <a:r>
              <a:rPr lang="en-GB" b="0" i="0" u="sng" dirty="0">
                <a:solidFill>
                  <a:srgbClr val="03787C"/>
                </a:solidFill>
                <a:effectLst/>
                <a:latin typeface="Segoe UI" panose="020B0502040204020203" pitchFamily="34" charset="0"/>
                <a:hlinkClick r:id="rId5"/>
              </a:rPr>
              <a:t>products</a:t>
            </a:r>
            <a:r>
              <a:rPr lang="en-GB" b="0" i="0" dirty="0">
                <a:solidFill>
                  <a:srgbClr val="242424"/>
                </a:solidFill>
                <a:effectLst/>
                <a:latin typeface="Segoe UI" panose="020B0502040204020203" pitchFamily="34" charset="0"/>
              </a:rPr>
              <a:t>. </a:t>
            </a:r>
          </a:p>
          <a:p>
            <a:endParaRPr lang="en-GB" dirty="0"/>
          </a:p>
        </p:txBody>
      </p:sp>
      <p:sp>
        <p:nvSpPr>
          <p:cNvPr id="4" name="Slide Number Placeholder 3"/>
          <p:cNvSpPr>
            <a:spLocks noGrp="1"/>
          </p:cNvSpPr>
          <p:nvPr>
            <p:ph type="sldNum" sz="quarter" idx="5"/>
          </p:nvPr>
        </p:nvSpPr>
        <p:spPr/>
        <p:txBody>
          <a:bodyPr/>
          <a:lstStyle/>
          <a:p>
            <a:fld id="{A681B580-B02B-42E1-99F1-A285B63D1505}" type="slidenum">
              <a:rPr lang="en-GB" smtClean="0"/>
              <a:t>10</a:t>
            </a:fld>
            <a:endParaRPr lang="en-GB"/>
          </a:p>
        </p:txBody>
      </p:sp>
    </p:spTree>
    <p:extLst>
      <p:ext uri="{BB962C8B-B14F-4D97-AF65-F5344CB8AC3E}">
        <p14:creationId xmlns:p14="http://schemas.microsoft.com/office/powerpoint/2010/main" val="29146621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800"/>
              </a:spcAft>
            </a:pPr>
            <a:r>
              <a:rPr lang="en-GB" dirty="0"/>
              <a:t>NECESSARY Links to paste into the chat of your meeting: </a:t>
            </a:r>
            <a:r>
              <a:rPr lang="en-GB" sz="1800" dirty="0">
                <a:effectLst/>
                <a:latin typeface="Calibri" panose="020F0502020204030204" pitchFamily="34" charset="0"/>
                <a:hlinkClick r:id="rId3"/>
              </a:rPr>
              <a:t>Sunflower Awareness Training</a:t>
            </a:r>
            <a:endParaRPr lang="en-GB" sz="1800" dirty="0">
              <a:effectLst/>
              <a:latin typeface="Calibri" panose="020F0502020204030204" pitchFamily="34" charset="0"/>
            </a:endParaRPr>
          </a:p>
          <a:p>
            <a:pPr>
              <a:spcBef>
                <a:spcPts val="0"/>
              </a:spcBef>
              <a:spcAft>
                <a:spcPts val="800"/>
              </a:spcAft>
            </a:pPr>
            <a:r>
              <a:rPr lang="en-GB" sz="1800" dirty="0">
                <a:effectLst/>
                <a:latin typeface="Calibri" panose="020F0502020204030204" pitchFamily="34" charset="0"/>
                <a:hlinkClick r:id="rId4"/>
              </a:rPr>
              <a:t>Information for Staff/PGR on the Disability Inclusion Hub</a:t>
            </a:r>
            <a:endParaRPr lang="en-GB" sz="1800" dirty="0">
              <a:effectLst/>
              <a:latin typeface="Calibri" panose="020F0502020204030204" pitchFamily="34" charset="0"/>
            </a:endParaRPr>
          </a:p>
          <a:p>
            <a:pPr>
              <a:spcBef>
                <a:spcPts val="0"/>
              </a:spcBef>
              <a:spcAft>
                <a:spcPts val="800"/>
              </a:spcAft>
            </a:pPr>
            <a:r>
              <a:rPr lang="en-GB" sz="1800" dirty="0">
                <a:effectLst/>
                <a:latin typeface="Calibri" panose="020F0502020204030204" pitchFamily="34" charset="0"/>
                <a:hlinkClick r:id="rId5"/>
              </a:rPr>
              <a:t>Information for Students in SSO Article </a:t>
            </a:r>
            <a:endParaRPr lang="en-GB" sz="1800" dirty="0">
              <a:effectLst/>
              <a:latin typeface="Calibri" panose="020F0502020204030204" pitchFamily="34" charset="0"/>
            </a:endParaRPr>
          </a:p>
          <a:p>
            <a:pPr>
              <a:spcBef>
                <a:spcPts val="0"/>
              </a:spcBef>
              <a:spcAft>
                <a:spcPts val="800"/>
              </a:spcAft>
            </a:pPr>
            <a:r>
              <a:rPr lang="en-GB" sz="1800" dirty="0">
                <a:effectLst/>
                <a:latin typeface="Calibri" panose="020F0502020204030204" pitchFamily="34" charset="0"/>
                <a:hlinkClick r:id="rId6"/>
              </a:rPr>
              <a:t>Intranet Article: King’s joins the Hidden Disabilities Sunflower </a:t>
            </a:r>
            <a:endParaRPr lang="en-GB" sz="1800" dirty="0">
              <a:effectLst/>
              <a:latin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A681B580-B02B-42E1-99F1-A285B63D1505}" type="slidenum">
              <a:rPr lang="en-GB" smtClean="0"/>
              <a:t>11</a:t>
            </a:fld>
            <a:endParaRPr lang="en-GB"/>
          </a:p>
        </p:txBody>
      </p:sp>
    </p:spTree>
    <p:extLst>
      <p:ext uri="{BB962C8B-B14F-4D97-AF65-F5344CB8AC3E}">
        <p14:creationId xmlns:p14="http://schemas.microsoft.com/office/powerpoint/2010/main" val="38367384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Links to share at the beginning/end:</a:t>
            </a:r>
          </a:p>
          <a:p>
            <a:pPr>
              <a:spcBef>
                <a:spcPts val="0"/>
              </a:spcBef>
              <a:spcAft>
                <a:spcPts val="800"/>
              </a:spcAft>
            </a:pPr>
            <a:r>
              <a:rPr lang="en-GB" sz="1800" dirty="0">
                <a:effectLst/>
                <a:latin typeface="Calibri" panose="020F0502020204030204" pitchFamily="34" charset="0"/>
                <a:hlinkClick r:id="rId3"/>
              </a:rPr>
              <a:t>Sunflower Awareness Training</a:t>
            </a:r>
            <a:endParaRPr lang="en-GB" sz="1800" dirty="0">
              <a:effectLst/>
              <a:latin typeface="Calibri" panose="020F0502020204030204" pitchFamily="34" charset="0"/>
            </a:endParaRPr>
          </a:p>
          <a:p>
            <a:pPr>
              <a:spcBef>
                <a:spcPts val="0"/>
              </a:spcBef>
              <a:spcAft>
                <a:spcPts val="800"/>
              </a:spcAft>
            </a:pPr>
            <a:r>
              <a:rPr lang="en-GB" sz="1800" dirty="0">
                <a:effectLst/>
                <a:latin typeface="Calibri" panose="020F0502020204030204" pitchFamily="34" charset="0"/>
                <a:hlinkClick r:id="rId4"/>
              </a:rPr>
              <a:t>Information for Staff/PGR on the Disability Inclusion Hub</a:t>
            </a:r>
            <a:endParaRPr lang="en-GB" sz="1800" dirty="0">
              <a:effectLst/>
              <a:latin typeface="Calibri" panose="020F0502020204030204" pitchFamily="34" charset="0"/>
            </a:endParaRPr>
          </a:p>
          <a:p>
            <a:pPr>
              <a:spcBef>
                <a:spcPts val="0"/>
              </a:spcBef>
              <a:spcAft>
                <a:spcPts val="800"/>
              </a:spcAft>
            </a:pPr>
            <a:r>
              <a:rPr lang="en-GB" sz="1800" dirty="0">
                <a:effectLst/>
                <a:latin typeface="Calibri" panose="020F0502020204030204" pitchFamily="34" charset="0"/>
                <a:hlinkClick r:id="rId5"/>
              </a:rPr>
              <a:t>Information for Students in SSO Article </a:t>
            </a:r>
            <a:endParaRPr lang="en-GB" sz="1800" dirty="0">
              <a:effectLst/>
              <a:latin typeface="Calibri" panose="020F0502020204030204" pitchFamily="34" charset="0"/>
            </a:endParaRPr>
          </a:p>
          <a:p>
            <a:pPr>
              <a:spcBef>
                <a:spcPts val="0"/>
              </a:spcBef>
              <a:spcAft>
                <a:spcPts val="800"/>
              </a:spcAft>
            </a:pPr>
            <a:r>
              <a:rPr lang="en-GB" sz="1800" dirty="0">
                <a:effectLst/>
                <a:latin typeface="Calibri" panose="020F0502020204030204" pitchFamily="34" charset="0"/>
                <a:hlinkClick r:id="rId6"/>
              </a:rPr>
              <a:t>Intranet Article: King’s joins the Hidden Disabilities Sunflower </a:t>
            </a:r>
            <a:endParaRPr lang="en-GB" sz="1800" dirty="0">
              <a:effectLst/>
              <a:latin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A681B580-B02B-42E1-99F1-A285B63D1505}" type="slidenum">
              <a:rPr lang="en-GB" smtClean="0"/>
              <a:t>12</a:t>
            </a:fld>
            <a:endParaRPr lang="en-GB"/>
          </a:p>
        </p:txBody>
      </p:sp>
    </p:spTree>
    <p:extLst>
      <p:ext uri="{BB962C8B-B14F-4D97-AF65-F5344CB8AC3E}">
        <p14:creationId xmlns:p14="http://schemas.microsoft.com/office/powerpoint/2010/main" val="3400954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NECESSARY</a:t>
            </a:r>
          </a:p>
        </p:txBody>
      </p:sp>
      <p:sp>
        <p:nvSpPr>
          <p:cNvPr id="4" name="Slide Number Placeholder 3"/>
          <p:cNvSpPr>
            <a:spLocks noGrp="1"/>
          </p:cNvSpPr>
          <p:nvPr>
            <p:ph type="sldNum" sz="quarter" idx="5"/>
          </p:nvPr>
        </p:nvSpPr>
        <p:spPr/>
        <p:txBody>
          <a:bodyPr/>
          <a:lstStyle/>
          <a:p>
            <a:fld id="{A681B580-B02B-42E1-99F1-A285B63D1505}" type="slidenum">
              <a:rPr lang="en-GB" smtClean="0"/>
              <a:t>2</a:t>
            </a:fld>
            <a:endParaRPr lang="en-GB"/>
          </a:p>
        </p:txBody>
      </p:sp>
    </p:spTree>
    <p:extLst>
      <p:ext uri="{BB962C8B-B14F-4D97-AF65-F5344CB8AC3E}">
        <p14:creationId xmlns:p14="http://schemas.microsoft.com/office/powerpoint/2010/main" val="2179421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NECESSARY</a:t>
            </a:r>
          </a:p>
        </p:txBody>
      </p:sp>
      <p:sp>
        <p:nvSpPr>
          <p:cNvPr id="4" name="Slide Number Placeholder 3"/>
          <p:cNvSpPr>
            <a:spLocks noGrp="1"/>
          </p:cNvSpPr>
          <p:nvPr>
            <p:ph type="sldNum" sz="quarter" idx="5"/>
          </p:nvPr>
        </p:nvSpPr>
        <p:spPr/>
        <p:txBody>
          <a:bodyPr/>
          <a:lstStyle/>
          <a:p>
            <a:fld id="{A681B580-B02B-42E1-99F1-A285B63D1505}" type="slidenum">
              <a:rPr lang="en-GB" smtClean="0"/>
              <a:t>3</a:t>
            </a:fld>
            <a:endParaRPr lang="en-GB"/>
          </a:p>
        </p:txBody>
      </p:sp>
    </p:spTree>
    <p:extLst>
      <p:ext uri="{BB962C8B-B14F-4D97-AF65-F5344CB8AC3E}">
        <p14:creationId xmlns:p14="http://schemas.microsoft.com/office/powerpoint/2010/main" val="3628039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NECESSARY</a:t>
            </a:r>
          </a:p>
        </p:txBody>
      </p:sp>
      <p:sp>
        <p:nvSpPr>
          <p:cNvPr id="4" name="Slide Number Placeholder 3"/>
          <p:cNvSpPr>
            <a:spLocks noGrp="1"/>
          </p:cNvSpPr>
          <p:nvPr>
            <p:ph type="sldNum" sz="quarter" idx="5"/>
          </p:nvPr>
        </p:nvSpPr>
        <p:spPr/>
        <p:txBody>
          <a:bodyPr/>
          <a:lstStyle/>
          <a:p>
            <a:fld id="{A681B580-B02B-42E1-99F1-A285B63D1505}" type="slidenum">
              <a:rPr lang="en-GB" smtClean="0"/>
              <a:t>4</a:t>
            </a:fld>
            <a:endParaRPr lang="en-GB"/>
          </a:p>
        </p:txBody>
      </p:sp>
    </p:spTree>
    <p:extLst>
      <p:ext uri="{BB962C8B-B14F-4D97-AF65-F5344CB8AC3E}">
        <p14:creationId xmlns:p14="http://schemas.microsoft.com/office/powerpoint/2010/main" val="2825005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NECESSARY</a:t>
            </a:r>
          </a:p>
        </p:txBody>
      </p:sp>
      <p:sp>
        <p:nvSpPr>
          <p:cNvPr id="4" name="Slide Number Placeholder 3"/>
          <p:cNvSpPr>
            <a:spLocks noGrp="1"/>
          </p:cNvSpPr>
          <p:nvPr>
            <p:ph type="sldNum" sz="quarter" idx="5"/>
          </p:nvPr>
        </p:nvSpPr>
        <p:spPr/>
        <p:txBody>
          <a:bodyPr/>
          <a:lstStyle/>
          <a:p>
            <a:fld id="{A681B580-B02B-42E1-99F1-A285B63D1505}" type="slidenum">
              <a:rPr lang="en-GB" smtClean="0"/>
              <a:t>5</a:t>
            </a:fld>
            <a:endParaRPr lang="en-GB"/>
          </a:p>
        </p:txBody>
      </p:sp>
    </p:spTree>
    <p:extLst>
      <p:ext uri="{BB962C8B-B14F-4D97-AF65-F5344CB8AC3E}">
        <p14:creationId xmlns:p14="http://schemas.microsoft.com/office/powerpoint/2010/main" val="2909961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NECESSARY</a:t>
            </a:r>
          </a:p>
        </p:txBody>
      </p:sp>
      <p:sp>
        <p:nvSpPr>
          <p:cNvPr id="4" name="Slide Number Placeholder 3"/>
          <p:cNvSpPr>
            <a:spLocks noGrp="1"/>
          </p:cNvSpPr>
          <p:nvPr>
            <p:ph type="sldNum" sz="quarter" idx="5"/>
          </p:nvPr>
        </p:nvSpPr>
        <p:spPr/>
        <p:txBody>
          <a:bodyPr/>
          <a:lstStyle/>
          <a:p>
            <a:fld id="{A681B580-B02B-42E1-99F1-A285B63D1505}" type="slidenum">
              <a:rPr lang="en-GB" smtClean="0"/>
              <a:t>6</a:t>
            </a:fld>
            <a:endParaRPr lang="en-GB"/>
          </a:p>
        </p:txBody>
      </p:sp>
    </p:spTree>
    <p:extLst>
      <p:ext uri="{BB962C8B-B14F-4D97-AF65-F5344CB8AC3E}">
        <p14:creationId xmlns:p14="http://schemas.microsoft.com/office/powerpoint/2010/main" val="708116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OPTIONAL</a:t>
            </a:r>
          </a:p>
        </p:txBody>
      </p:sp>
      <p:sp>
        <p:nvSpPr>
          <p:cNvPr id="4" name="Slide Number Placeholder 3"/>
          <p:cNvSpPr>
            <a:spLocks noGrp="1"/>
          </p:cNvSpPr>
          <p:nvPr>
            <p:ph type="sldNum" sz="quarter" idx="5"/>
          </p:nvPr>
        </p:nvSpPr>
        <p:spPr/>
        <p:txBody>
          <a:bodyPr/>
          <a:lstStyle/>
          <a:p>
            <a:fld id="{A681B580-B02B-42E1-99F1-A285B63D1505}" type="slidenum">
              <a:rPr lang="en-GB" smtClean="0"/>
              <a:t>7</a:t>
            </a:fld>
            <a:endParaRPr lang="en-GB"/>
          </a:p>
        </p:txBody>
      </p:sp>
    </p:spTree>
    <p:extLst>
      <p:ext uri="{BB962C8B-B14F-4D97-AF65-F5344CB8AC3E}">
        <p14:creationId xmlns:p14="http://schemas.microsoft.com/office/powerpoint/2010/main" val="1383818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cap="none" dirty="0"/>
              <a:t>OPTIONAL, though if you don’t share this, please make a more general statement like “Joining the Sunflower is an important part of a wider programme to increase awareness of disability inclusion at King's. We are on a journey to ensure our staff and students have the support they need to succeed and this is one more step forward”</a:t>
            </a:r>
            <a:endParaRPr lang="en-GB" dirty="0"/>
          </a:p>
        </p:txBody>
      </p:sp>
      <p:sp>
        <p:nvSpPr>
          <p:cNvPr id="4" name="Slide Number Placeholder 3"/>
          <p:cNvSpPr>
            <a:spLocks noGrp="1"/>
          </p:cNvSpPr>
          <p:nvPr>
            <p:ph type="sldNum" sz="quarter" idx="5"/>
          </p:nvPr>
        </p:nvSpPr>
        <p:spPr/>
        <p:txBody>
          <a:bodyPr/>
          <a:lstStyle/>
          <a:p>
            <a:fld id="{A681B580-B02B-42E1-99F1-A285B63D1505}" type="slidenum">
              <a:rPr lang="en-GB" smtClean="0"/>
              <a:t>8</a:t>
            </a:fld>
            <a:endParaRPr lang="en-GB"/>
          </a:p>
        </p:txBody>
      </p:sp>
    </p:spTree>
    <p:extLst>
      <p:ext uri="{BB962C8B-B14F-4D97-AF65-F5344CB8AC3E}">
        <p14:creationId xmlns:p14="http://schemas.microsoft.com/office/powerpoint/2010/main" val="26742796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NECESSARY</a:t>
            </a:r>
          </a:p>
        </p:txBody>
      </p:sp>
      <p:sp>
        <p:nvSpPr>
          <p:cNvPr id="4" name="Slide Number Placeholder 3"/>
          <p:cNvSpPr>
            <a:spLocks noGrp="1"/>
          </p:cNvSpPr>
          <p:nvPr>
            <p:ph type="sldNum" sz="quarter" idx="5"/>
          </p:nvPr>
        </p:nvSpPr>
        <p:spPr/>
        <p:txBody>
          <a:bodyPr/>
          <a:lstStyle/>
          <a:p>
            <a:fld id="{A681B580-B02B-42E1-99F1-A285B63D1505}" type="slidenum">
              <a:rPr lang="en-GB" smtClean="0"/>
              <a:t>9</a:t>
            </a:fld>
            <a:endParaRPr lang="en-GB"/>
          </a:p>
        </p:txBody>
      </p:sp>
    </p:spTree>
    <p:extLst>
      <p:ext uri="{BB962C8B-B14F-4D97-AF65-F5344CB8AC3E}">
        <p14:creationId xmlns:p14="http://schemas.microsoft.com/office/powerpoint/2010/main" val="768387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11/30/2023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11/30/2023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11/30/2023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hannah.sauer@kcl.ac.uk"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3.sv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78145" y="1040308"/>
            <a:ext cx="9231410" cy="3542045"/>
          </a:xfrm>
        </p:spPr>
        <p:txBody>
          <a:bodyPr anchor="b">
            <a:normAutofit/>
          </a:bodyPr>
          <a:lstStyle/>
          <a:p>
            <a:pPr algn="l"/>
            <a:r>
              <a:rPr lang="en-US" sz="8100" dirty="0"/>
              <a:t>Hidden Disabilit</a:t>
            </a:r>
            <a:r>
              <a:rPr lang="en-US" sz="8100" b="1" u="sng" dirty="0"/>
              <a:t>ies</a:t>
            </a:r>
            <a:r>
              <a:rPr lang="en-US" sz="8100" dirty="0"/>
              <a:t> Sunflower Lanyard Scheme Launch</a:t>
            </a:r>
          </a:p>
        </p:txBody>
      </p:sp>
      <p:sp>
        <p:nvSpPr>
          <p:cNvPr id="3" name="Subtitle 2"/>
          <p:cNvSpPr>
            <a:spLocks noGrp="1"/>
          </p:cNvSpPr>
          <p:nvPr>
            <p:ph type="subTitle" idx="1"/>
          </p:nvPr>
        </p:nvSpPr>
        <p:spPr>
          <a:xfrm>
            <a:off x="1285241" y="5058383"/>
            <a:ext cx="7596112" cy="837088"/>
          </a:xfrm>
        </p:spPr>
        <p:txBody>
          <a:bodyPr anchor="t">
            <a:noAutofit/>
          </a:bodyPr>
          <a:lstStyle/>
          <a:p>
            <a:pPr algn="l"/>
            <a:r>
              <a:rPr lang="en-US" sz="2000" dirty="0"/>
              <a:t>Project leads:</a:t>
            </a:r>
          </a:p>
          <a:p>
            <a:pPr algn="l"/>
            <a:r>
              <a:rPr lang="en-US" sz="2000" dirty="0"/>
              <a:t>Hannah Sauer (she/her) EDI Project Officer</a:t>
            </a:r>
          </a:p>
          <a:p>
            <a:pPr algn="l"/>
            <a:r>
              <a:rPr lang="en-US" sz="2000" dirty="0"/>
              <a:t>Barry Hayward (he/him) Deputy Head of Student Disability</a:t>
            </a:r>
          </a:p>
        </p:txBody>
      </p:sp>
      <p:pic>
        <p:nvPicPr>
          <p:cNvPr id="1026" name="Picture 2" descr="Hidden Disabilities Sunflower">
            <a:extLst>
              <a:ext uri="{FF2B5EF4-FFF2-40B4-BE49-F238E27FC236}">
                <a16:creationId xmlns:a16="http://schemas.microsoft.com/office/drawing/2014/main" id="{205E2075-277B-DE4C-C11C-F92E96A36F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7947" y="643842"/>
            <a:ext cx="3398880" cy="793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F8833-E91A-AB2B-B49C-CFD843777B56}"/>
              </a:ext>
            </a:extLst>
          </p:cNvPr>
          <p:cNvSpPr>
            <a:spLocks noGrp="1"/>
          </p:cNvSpPr>
          <p:nvPr>
            <p:ph type="title"/>
          </p:nvPr>
        </p:nvSpPr>
        <p:spPr>
          <a:xfrm>
            <a:off x="762000" y="1138036"/>
            <a:ext cx="4362450" cy="1402470"/>
          </a:xfrm>
        </p:spPr>
        <p:txBody>
          <a:bodyPr anchor="t">
            <a:noAutofit/>
          </a:bodyPr>
          <a:lstStyle/>
          <a:p>
            <a:r>
              <a:rPr lang="en-GB" sz="3600" dirty="0"/>
              <a:t>Frequently Asked Questions</a:t>
            </a:r>
            <a:endParaRPr lang="en-GB" sz="3600" dirty="0">
              <a:ea typeface="Calibri Light"/>
              <a:cs typeface="Calibri Light"/>
            </a:endParaRPr>
          </a:p>
        </p:txBody>
      </p:sp>
      <p:cxnSp>
        <p:nvCxnSpPr>
          <p:cNvPr id="6" name="Straight Connector 8">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D98B034-6E68-05BD-E96E-259950754B50}"/>
              </a:ext>
            </a:extLst>
          </p:cNvPr>
          <p:cNvSpPr>
            <a:spLocks noGrp="1"/>
          </p:cNvSpPr>
          <p:nvPr>
            <p:ph idx="1"/>
          </p:nvPr>
        </p:nvSpPr>
        <p:spPr>
          <a:xfrm>
            <a:off x="762000" y="2551176"/>
            <a:ext cx="4085665" cy="3591207"/>
          </a:xfrm>
        </p:spPr>
        <p:txBody>
          <a:bodyPr vert="horz" lIns="91440" tIns="45720" rIns="91440" bIns="45720" rtlCol="0" anchor="t">
            <a:normAutofit fontScale="92500" lnSpcReduction="20000"/>
          </a:bodyPr>
          <a:lstStyle/>
          <a:p>
            <a:pPr marL="457200" indent="-457200">
              <a:buFont typeface="+mj-lt"/>
              <a:buAutoNum type="arabicPeriod"/>
            </a:pPr>
            <a:r>
              <a:rPr lang="en-GB" dirty="0"/>
              <a:t>King’s lanyard vs. Sunflower lanyard</a:t>
            </a:r>
          </a:p>
          <a:p>
            <a:pPr marL="457200" indent="-457200">
              <a:buFont typeface="+mj-lt"/>
              <a:buAutoNum type="arabicPeriod"/>
            </a:pPr>
            <a:r>
              <a:rPr lang="en-GB" dirty="0">
                <a:ea typeface="Calibri" panose="020F0502020204030204"/>
                <a:cs typeface="Calibri" panose="020F0502020204030204"/>
              </a:rPr>
              <a:t>Can I wear the Sunflower outside of work?</a:t>
            </a:r>
          </a:p>
          <a:p>
            <a:pPr marL="457200" indent="-457200">
              <a:buFont typeface="+mj-lt"/>
              <a:buAutoNum type="arabicPeriod"/>
            </a:pPr>
            <a:r>
              <a:rPr lang="en-GB" dirty="0">
                <a:ea typeface="Calibri" panose="020F0502020204030204"/>
                <a:cs typeface="Calibri" panose="020F0502020204030204"/>
              </a:rPr>
              <a:t>When should I be wearing my Sunflower?</a:t>
            </a:r>
          </a:p>
          <a:p>
            <a:pPr marL="457200" indent="-457200">
              <a:buFont typeface="+mj-lt"/>
              <a:buAutoNum type="arabicPeriod"/>
            </a:pPr>
            <a:r>
              <a:rPr lang="en-GB" dirty="0">
                <a:ea typeface="Calibri" panose="020F0502020204030204"/>
                <a:cs typeface="Calibri" panose="020F0502020204030204"/>
              </a:rPr>
              <a:t>Find more information on supporting students on the Disability Inclusion hub (link will be shared at the end)</a:t>
            </a:r>
          </a:p>
          <a:p>
            <a:endParaRPr lang="en-GB" sz="2000" dirty="0">
              <a:ea typeface="Calibri" panose="020F0502020204030204"/>
              <a:cs typeface="Calibri" panose="020F0502020204030204"/>
            </a:endParaRPr>
          </a:p>
          <a:p>
            <a:endParaRPr lang="en-GB" sz="2000" dirty="0">
              <a:ea typeface="Calibri" panose="020F0502020204030204"/>
              <a:cs typeface="Calibri" panose="020F0502020204030204"/>
            </a:endParaRPr>
          </a:p>
        </p:txBody>
      </p:sp>
      <p:pic>
        <p:nvPicPr>
          <p:cNvPr id="7" name="Picture 4" descr="Flower with yellow petals and green sepal">
            <a:extLst>
              <a:ext uri="{FF2B5EF4-FFF2-40B4-BE49-F238E27FC236}">
                <a16:creationId xmlns:a16="http://schemas.microsoft.com/office/drawing/2014/main" id="{26417732-4587-46DC-C5E9-1DAB367E37D0}"/>
              </a:ext>
            </a:extLst>
          </p:cNvPr>
          <p:cNvPicPr>
            <a:picLocks noChangeAspect="1"/>
          </p:cNvPicPr>
          <p:nvPr/>
        </p:nvPicPr>
        <p:blipFill rotWithShape="1">
          <a:blip r:embed="rId3"/>
          <a:srcRect l="16213" r="12253"/>
          <a:stretch/>
        </p:blipFill>
        <p:spPr>
          <a:xfrm>
            <a:off x="5650992" y="10"/>
            <a:ext cx="6541008" cy="6857990"/>
          </a:xfrm>
          <a:prstGeom prst="rect">
            <a:avLst/>
          </a:prstGeom>
        </p:spPr>
      </p:pic>
    </p:spTree>
    <p:extLst>
      <p:ext uri="{BB962C8B-B14F-4D97-AF65-F5344CB8AC3E}">
        <p14:creationId xmlns:p14="http://schemas.microsoft.com/office/powerpoint/2010/main" val="4008411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Question mark boxes">
            <a:extLst>
              <a:ext uri="{FF2B5EF4-FFF2-40B4-BE49-F238E27FC236}">
                <a16:creationId xmlns:a16="http://schemas.microsoft.com/office/drawing/2014/main" id="{CEAD9561-FFF1-0DBB-E96B-CCD9B1B0D1AC}"/>
              </a:ext>
            </a:extLst>
          </p:cNvPr>
          <p:cNvPicPr>
            <a:picLocks noChangeAspect="1"/>
          </p:cNvPicPr>
          <p:nvPr/>
        </p:nvPicPr>
        <p:blipFill rotWithShape="1">
          <a:blip r:embed="rId3">
            <a:duotone>
              <a:prstClr val="black"/>
              <a:schemeClr val="accent3">
                <a:tint val="45000"/>
                <a:satMod val="400000"/>
              </a:schemeClr>
            </a:duotone>
          </a:blip>
          <a:srcRect/>
          <a:stretch/>
        </p:blipFill>
        <p:spPr>
          <a:xfrm>
            <a:off x="20" y="10"/>
            <a:ext cx="12191979" cy="6857990"/>
          </a:xfrm>
          <a:prstGeom prst="rect">
            <a:avLst/>
          </a:prstGeom>
        </p:spPr>
      </p:pic>
      <p:sp>
        <p:nvSpPr>
          <p:cNvPr id="9" name="Freeform: Shape 8">
            <a:extLst>
              <a:ext uri="{FF2B5EF4-FFF2-40B4-BE49-F238E27FC236}">
                <a16:creationId xmlns:a16="http://schemas.microsoft.com/office/drawing/2014/main" id="{892943C2-D6C0-8B6D-C70C-0283EFBF64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756552">
            <a:off x="954248" y="1774317"/>
            <a:ext cx="3855950" cy="3704041"/>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558783 w 4778827"/>
              <a:gd name="connsiteY0" fmla="*/ 408 h 5085392"/>
              <a:gd name="connsiteX1" fmla="*/ 3907953 w 4778827"/>
              <a:gd name="connsiteY1" fmla="*/ 443183 h 5085392"/>
              <a:gd name="connsiteX2" fmla="*/ 4760478 w 4778827"/>
              <a:gd name="connsiteY2" fmla="*/ 1709485 h 5085392"/>
              <a:gd name="connsiteX3" fmla="*/ 4475600 w 4778827"/>
              <a:gd name="connsiteY3" fmla="*/ 3612666 h 5085392"/>
              <a:gd name="connsiteX4" fmla="*/ 3925643 w 4778827"/>
              <a:gd name="connsiteY4" fmla="*/ 5027118 h 5085392"/>
              <a:gd name="connsiteX5" fmla="*/ 1099105 w 4778827"/>
              <a:gd name="connsiteY5" fmla="*/ 4460815 h 5085392"/>
              <a:gd name="connsiteX6" fmla="*/ 41023 w 4778827"/>
              <a:gd name="connsiteY6" fmla="*/ 3037483 h 5085392"/>
              <a:gd name="connsiteX7" fmla="*/ 507755 w 4778827"/>
              <a:gd name="connsiteY7" fmla="*/ 676688 h 5085392"/>
              <a:gd name="connsiteX8" fmla="*/ 2558783 w 4778827"/>
              <a:gd name="connsiteY8" fmla="*/ 408 h 5085392"/>
              <a:gd name="connsiteX0" fmla="*/ 2558783 w 4801077"/>
              <a:gd name="connsiteY0" fmla="*/ 408 h 5085392"/>
              <a:gd name="connsiteX1" fmla="*/ 3907953 w 4801077"/>
              <a:gd name="connsiteY1" fmla="*/ 443183 h 5085392"/>
              <a:gd name="connsiteX2" fmla="*/ 4760478 w 4801077"/>
              <a:gd name="connsiteY2" fmla="*/ 1709485 h 5085392"/>
              <a:gd name="connsiteX3" fmla="*/ 4651817 w 4801077"/>
              <a:gd name="connsiteY3" fmla="*/ 4122731 h 5085392"/>
              <a:gd name="connsiteX4" fmla="*/ 3925643 w 4801077"/>
              <a:gd name="connsiteY4" fmla="*/ 5027118 h 5085392"/>
              <a:gd name="connsiteX5" fmla="*/ 1099105 w 4801077"/>
              <a:gd name="connsiteY5" fmla="*/ 4460815 h 5085392"/>
              <a:gd name="connsiteX6" fmla="*/ 41023 w 4801077"/>
              <a:gd name="connsiteY6" fmla="*/ 3037483 h 5085392"/>
              <a:gd name="connsiteX7" fmla="*/ 507755 w 4801077"/>
              <a:gd name="connsiteY7" fmla="*/ 676688 h 5085392"/>
              <a:gd name="connsiteX8" fmla="*/ 2558783 w 4801077"/>
              <a:gd name="connsiteY8" fmla="*/ 408 h 5085392"/>
              <a:gd name="connsiteX0" fmla="*/ 2558783 w 4801811"/>
              <a:gd name="connsiteY0" fmla="*/ 408 h 5281687"/>
              <a:gd name="connsiteX1" fmla="*/ 3907953 w 4801811"/>
              <a:gd name="connsiteY1" fmla="*/ 443183 h 5281687"/>
              <a:gd name="connsiteX2" fmla="*/ 4760478 w 4801811"/>
              <a:gd name="connsiteY2" fmla="*/ 1709485 h 5281687"/>
              <a:gd name="connsiteX3" fmla="*/ 4651817 w 4801811"/>
              <a:gd name="connsiteY3" fmla="*/ 4122731 h 5281687"/>
              <a:gd name="connsiteX4" fmla="*/ 3905311 w 4801811"/>
              <a:gd name="connsiteY4" fmla="*/ 5235782 h 5281687"/>
              <a:gd name="connsiteX5" fmla="*/ 1099105 w 4801811"/>
              <a:gd name="connsiteY5" fmla="*/ 4460815 h 5281687"/>
              <a:gd name="connsiteX6" fmla="*/ 41023 w 4801811"/>
              <a:gd name="connsiteY6" fmla="*/ 3037483 h 5281687"/>
              <a:gd name="connsiteX7" fmla="*/ 507755 w 4801811"/>
              <a:gd name="connsiteY7" fmla="*/ 676688 h 5281687"/>
              <a:gd name="connsiteX8" fmla="*/ 2558783 w 4801811"/>
              <a:gd name="connsiteY8" fmla="*/ 408 h 5281687"/>
              <a:gd name="connsiteX0" fmla="*/ 2555058 w 4798086"/>
              <a:gd name="connsiteY0" fmla="*/ 408 h 5281687"/>
              <a:gd name="connsiteX1" fmla="*/ 3904228 w 4798086"/>
              <a:gd name="connsiteY1" fmla="*/ 443183 h 5281687"/>
              <a:gd name="connsiteX2" fmla="*/ 4756753 w 4798086"/>
              <a:gd name="connsiteY2" fmla="*/ 1709485 h 5281687"/>
              <a:gd name="connsiteX3" fmla="*/ 4648092 w 4798086"/>
              <a:gd name="connsiteY3" fmla="*/ 4122731 h 5281687"/>
              <a:gd name="connsiteX4" fmla="*/ 3901586 w 4798086"/>
              <a:gd name="connsiteY4" fmla="*/ 5235782 h 5281687"/>
              <a:gd name="connsiteX5" fmla="*/ 1095380 w 4798086"/>
              <a:gd name="connsiteY5" fmla="*/ 4460815 h 5281687"/>
              <a:gd name="connsiteX6" fmla="*/ 37298 w 4798086"/>
              <a:gd name="connsiteY6" fmla="*/ 3037483 h 5281687"/>
              <a:gd name="connsiteX7" fmla="*/ 537918 w 4798086"/>
              <a:gd name="connsiteY7" fmla="*/ 437112 h 5281687"/>
              <a:gd name="connsiteX8" fmla="*/ 2555058 w 4798086"/>
              <a:gd name="connsiteY8" fmla="*/ 408 h 5281687"/>
              <a:gd name="connsiteX0" fmla="*/ 2417484 w 4796063"/>
              <a:gd name="connsiteY0" fmla="*/ 237 h 5505635"/>
              <a:gd name="connsiteX1" fmla="*/ 3902205 w 4796063"/>
              <a:gd name="connsiteY1" fmla="*/ 667131 h 5505635"/>
              <a:gd name="connsiteX2" fmla="*/ 4754730 w 4796063"/>
              <a:gd name="connsiteY2" fmla="*/ 1933433 h 5505635"/>
              <a:gd name="connsiteX3" fmla="*/ 4646069 w 4796063"/>
              <a:gd name="connsiteY3" fmla="*/ 4346679 h 5505635"/>
              <a:gd name="connsiteX4" fmla="*/ 3899563 w 4796063"/>
              <a:gd name="connsiteY4" fmla="*/ 5459730 h 5505635"/>
              <a:gd name="connsiteX5" fmla="*/ 1093357 w 4796063"/>
              <a:gd name="connsiteY5" fmla="*/ 4684763 h 5505635"/>
              <a:gd name="connsiteX6" fmla="*/ 35275 w 4796063"/>
              <a:gd name="connsiteY6" fmla="*/ 3261431 h 5505635"/>
              <a:gd name="connsiteX7" fmla="*/ 535895 w 4796063"/>
              <a:gd name="connsiteY7" fmla="*/ 661060 h 5505635"/>
              <a:gd name="connsiteX8" fmla="*/ 2417484 w 4796063"/>
              <a:gd name="connsiteY8" fmla="*/ 237 h 5505635"/>
              <a:gd name="connsiteX0" fmla="*/ 2417484 w 4796063"/>
              <a:gd name="connsiteY0" fmla="*/ 237 h 5505635"/>
              <a:gd name="connsiteX1" fmla="*/ 3902205 w 4796063"/>
              <a:gd name="connsiteY1" fmla="*/ 667131 h 5505635"/>
              <a:gd name="connsiteX2" fmla="*/ 4754730 w 4796063"/>
              <a:gd name="connsiteY2" fmla="*/ 1933433 h 5505635"/>
              <a:gd name="connsiteX3" fmla="*/ 4646069 w 4796063"/>
              <a:gd name="connsiteY3" fmla="*/ 4346679 h 5505635"/>
              <a:gd name="connsiteX4" fmla="*/ 3899563 w 4796063"/>
              <a:gd name="connsiteY4" fmla="*/ 5459730 h 5505635"/>
              <a:gd name="connsiteX5" fmla="*/ 1093357 w 4796063"/>
              <a:gd name="connsiteY5" fmla="*/ 4684763 h 5505635"/>
              <a:gd name="connsiteX6" fmla="*/ 35275 w 4796063"/>
              <a:gd name="connsiteY6" fmla="*/ 3261431 h 5505635"/>
              <a:gd name="connsiteX7" fmla="*/ 535895 w 4796063"/>
              <a:gd name="connsiteY7" fmla="*/ 661060 h 5505635"/>
              <a:gd name="connsiteX8" fmla="*/ 2417484 w 4796063"/>
              <a:gd name="connsiteY8" fmla="*/ 237 h 5505635"/>
              <a:gd name="connsiteX0" fmla="*/ 2486248 w 4797051"/>
              <a:gd name="connsiteY0" fmla="*/ 309 h 5382055"/>
              <a:gd name="connsiteX1" fmla="*/ 3903193 w 4797051"/>
              <a:gd name="connsiteY1" fmla="*/ 543551 h 5382055"/>
              <a:gd name="connsiteX2" fmla="*/ 4755718 w 4797051"/>
              <a:gd name="connsiteY2" fmla="*/ 1809853 h 5382055"/>
              <a:gd name="connsiteX3" fmla="*/ 4647057 w 4797051"/>
              <a:gd name="connsiteY3" fmla="*/ 4223099 h 5382055"/>
              <a:gd name="connsiteX4" fmla="*/ 3900551 w 4797051"/>
              <a:gd name="connsiteY4" fmla="*/ 5336150 h 5382055"/>
              <a:gd name="connsiteX5" fmla="*/ 1094345 w 4797051"/>
              <a:gd name="connsiteY5" fmla="*/ 4561183 h 5382055"/>
              <a:gd name="connsiteX6" fmla="*/ 36263 w 4797051"/>
              <a:gd name="connsiteY6" fmla="*/ 3137851 h 5382055"/>
              <a:gd name="connsiteX7" fmla="*/ 536883 w 4797051"/>
              <a:gd name="connsiteY7" fmla="*/ 537480 h 5382055"/>
              <a:gd name="connsiteX8" fmla="*/ 2486248 w 4797051"/>
              <a:gd name="connsiteY8" fmla="*/ 309 h 5382055"/>
              <a:gd name="connsiteX0" fmla="*/ 2478737 w 4789540"/>
              <a:gd name="connsiteY0" fmla="*/ 309 h 5382055"/>
              <a:gd name="connsiteX1" fmla="*/ 3895682 w 4789540"/>
              <a:gd name="connsiteY1" fmla="*/ 543551 h 5382055"/>
              <a:gd name="connsiteX2" fmla="*/ 4748207 w 4789540"/>
              <a:gd name="connsiteY2" fmla="*/ 1809853 h 5382055"/>
              <a:gd name="connsiteX3" fmla="*/ 4639546 w 4789540"/>
              <a:gd name="connsiteY3" fmla="*/ 4223099 h 5382055"/>
              <a:gd name="connsiteX4" fmla="*/ 3893040 w 4789540"/>
              <a:gd name="connsiteY4" fmla="*/ 5336150 h 5382055"/>
              <a:gd name="connsiteX5" fmla="*/ 1086834 w 4789540"/>
              <a:gd name="connsiteY5" fmla="*/ 4561183 h 5382055"/>
              <a:gd name="connsiteX6" fmla="*/ 28752 w 4789540"/>
              <a:gd name="connsiteY6" fmla="*/ 3137851 h 5382055"/>
              <a:gd name="connsiteX7" fmla="*/ 529372 w 4789540"/>
              <a:gd name="connsiteY7" fmla="*/ 537480 h 5382055"/>
              <a:gd name="connsiteX8" fmla="*/ 2478737 w 4789540"/>
              <a:gd name="connsiteY8" fmla="*/ 309 h 5382055"/>
              <a:gd name="connsiteX0" fmla="*/ 2478737 w 4789540"/>
              <a:gd name="connsiteY0" fmla="*/ 161 h 5381907"/>
              <a:gd name="connsiteX1" fmla="*/ 4397222 w 4789540"/>
              <a:gd name="connsiteY1" fmla="*/ 922088 h 5381907"/>
              <a:gd name="connsiteX2" fmla="*/ 4748207 w 4789540"/>
              <a:gd name="connsiteY2" fmla="*/ 1809705 h 5381907"/>
              <a:gd name="connsiteX3" fmla="*/ 4639546 w 4789540"/>
              <a:gd name="connsiteY3" fmla="*/ 4222951 h 5381907"/>
              <a:gd name="connsiteX4" fmla="*/ 3893040 w 4789540"/>
              <a:gd name="connsiteY4" fmla="*/ 5336002 h 5381907"/>
              <a:gd name="connsiteX5" fmla="*/ 1086834 w 4789540"/>
              <a:gd name="connsiteY5" fmla="*/ 4561035 h 5381907"/>
              <a:gd name="connsiteX6" fmla="*/ 28752 w 4789540"/>
              <a:gd name="connsiteY6" fmla="*/ 3137703 h 5381907"/>
              <a:gd name="connsiteX7" fmla="*/ 529372 w 4789540"/>
              <a:gd name="connsiteY7" fmla="*/ 537332 h 5381907"/>
              <a:gd name="connsiteX8" fmla="*/ 2478737 w 4789540"/>
              <a:gd name="connsiteY8" fmla="*/ 161 h 5381907"/>
              <a:gd name="connsiteX0" fmla="*/ 2478737 w 4951182"/>
              <a:gd name="connsiteY0" fmla="*/ 161 h 5381907"/>
              <a:gd name="connsiteX1" fmla="*/ 4397222 w 4951182"/>
              <a:gd name="connsiteY1" fmla="*/ 922088 h 5381907"/>
              <a:gd name="connsiteX2" fmla="*/ 4931201 w 4951182"/>
              <a:gd name="connsiteY2" fmla="*/ 2412509 h 5381907"/>
              <a:gd name="connsiteX3" fmla="*/ 4639546 w 4951182"/>
              <a:gd name="connsiteY3" fmla="*/ 4222951 h 5381907"/>
              <a:gd name="connsiteX4" fmla="*/ 3893040 w 4951182"/>
              <a:gd name="connsiteY4" fmla="*/ 5336002 h 5381907"/>
              <a:gd name="connsiteX5" fmla="*/ 1086834 w 4951182"/>
              <a:gd name="connsiteY5" fmla="*/ 4561035 h 5381907"/>
              <a:gd name="connsiteX6" fmla="*/ 28752 w 4951182"/>
              <a:gd name="connsiteY6" fmla="*/ 3137703 h 5381907"/>
              <a:gd name="connsiteX7" fmla="*/ 529372 w 4951182"/>
              <a:gd name="connsiteY7" fmla="*/ 537332 h 5381907"/>
              <a:gd name="connsiteX8" fmla="*/ 2478737 w 4951182"/>
              <a:gd name="connsiteY8" fmla="*/ 161 h 5381907"/>
              <a:gd name="connsiteX0" fmla="*/ 2478737 w 4951182"/>
              <a:gd name="connsiteY0" fmla="*/ 161 h 5381907"/>
              <a:gd name="connsiteX1" fmla="*/ 4397222 w 4951182"/>
              <a:gd name="connsiteY1" fmla="*/ 922088 h 5381907"/>
              <a:gd name="connsiteX2" fmla="*/ 4931201 w 4951182"/>
              <a:gd name="connsiteY2" fmla="*/ 2412509 h 5381907"/>
              <a:gd name="connsiteX3" fmla="*/ 4639546 w 4951182"/>
              <a:gd name="connsiteY3" fmla="*/ 4222951 h 5381907"/>
              <a:gd name="connsiteX4" fmla="*/ 3893040 w 4951182"/>
              <a:gd name="connsiteY4" fmla="*/ 5336002 h 5381907"/>
              <a:gd name="connsiteX5" fmla="*/ 1086834 w 4951182"/>
              <a:gd name="connsiteY5" fmla="*/ 4561035 h 5381907"/>
              <a:gd name="connsiteX6" fmla="*/ 28752 w 4951182"/>
              <a:gd name="connsiteY6" fmla="*/ 3137703 h 5381907"/>
              <a:gd name="connsiteX7" fmla="*/ 529372 w 4951182"/>
              <a:gd name="connsiteY7" fmla="*/ 537332 h 5381907"/>
              <a:gd name="connsiteX8" fmla="*/ 2478737 w 4951182"/>
              <a:gd name="connsiteY8" fmla="*/ 161 h 5381907"/>
              <a:gd name="connsiteX0" fmla="*/ 2478737 w 4951182"/>
              <a:gd name="connsiteY0" fmla="*/ 161 h 5381907"/>
              <a:gd name="connsiteX1" fmla="*/ 4397222 w 4951182"/>
              <a:gd name="connsiteY1" fmla="*/ 922088 h 5381907"/>
              <a:gd name="connsiteX2" fmla="*/ 4931201 w 4951182"/>
              <a:gd name="connsiteY2" fmla="*/ 2412509 h 5381907"/>
              <a:gd name="connsiteX3" fmla="*/ 4639546 w 4951182"/>
              <a:gd name="connsiteY3" fmla="*/ 4222951 h 5381907"/>
              <a:gd name="connsiteX4" fmla="*/ 3893040 w 4951182"/>
              <a:gd name="connsiteY4" fmla="*/ 5336002 h 5381907"/>
              <a:gd name="connsiteX5" fmla="*/ 1086834 w 4951182"/>
              <a:gd name="connsiteY5" fmla="*/ 4561035 h 5381907"/>
              <a:gd name="connsiteX6" fmla="*/ 28752 w 4951182"/>
              <a:gd name="connsiteY6" fmla="*/ 3137703 h 5381907"/>
              <a:gd name="connsiteX7" fmla="*/ 529372 w 4951182"/>
              <a:gd name="connsiteY7" fmla="*/ 537332 h 5381907"/>
              <a:gd name="connsiteX8" fmla="*/ 2478737 w 4951182"/>
              <a:gd name="connsiteY8" fmla="*/ 161 h 5381907"/>
              <a:gd name="connsiteX0" fmla="*/ 2478737 w 4951182"/>
              <a:gd name="connsiteY0" fmla="*/ 285 h 5382031"/>
              <a:gd name="connsiteX1" fmla="*/ 4397222 w 4951182"/>
              <a:gd name="connsiteY1" fmla="*/ 922212 h 5382031"/>
              <a:gd name="connsiteX2" fmla="*/ 4931201 w 4951182"/>
              <a:gd name="connsiteY2" fmla="*/ 2412633 h 5382031"/>
              <a:gd name="connsiteX3" fmla="*/ 4639546 w 4951182"/>
              <a:gd name="connsiteY3" fmla="*/ 4223075 h 5382031"/>
              <a:gd name="connsiteX4" fmla="*/ 3893040 w 4951182"/>
              <a:gd name="connsiteY4" fmla="*/ 5336126 h 5382031"/>
              <a:gd name="connsiteX5" fmla="*/ 1086834 w 4951182"/>
              <a:gd name="connsiteY5" fmla="*/ 4561159 h 5382031"/>
              <a:gd name="connsiteX6" fmla="*/ 28752 w 4951182"/>
              <a:gd name="connsiteY6" fmla="*/ 3137827 h 5382031"/>
              <a:gd name="connsiteX7" fmla="*/ 529372 w 4951182"/>
              <a:gd name="connsiteY7" fmla="*/ 537456 h 5382031"/>
              <a:gd name="connsiteX8" fmla="*/ 2478737 w 4951182"/>
              <a:gd name="connsiteY8" fmla="*/ 285 h 5382031"/>
              <a:gd name="connsiteX0" fmla="*/ 2478737 w 4951182"/>
              <a:gd name="connsiteY0" fmla="*/ 277 h 5382023"/>
              <a:gd name="connsiteX1" fmla="*/ 4288781 w 4951182"/>
              <a:gd name="connsiteY1" fmla="*/ 937661 h 5382023"/>
              <a:gd name="connsiteX2" fmla="*/ 4931201 w 4951182"/>
              <a:gd name="connsiteY2" fmla="*/ 2412625 h 5382023"/>
              <a:gd name="connsiteX3" fmla="*/ 4639546 w 4951182"/>
              <a:gd name="connsiteY3" fmla="*/ 4223067 h 5382023"/>
              <a:gd name="connsiteX4" fmla="*/ 3893040 w 4951182"/>
              <a:gd name="connsiteY4" fmla="*/ 5336118 h 5382023"/>
              <a:gd name="connsiteX5" fmla="*/ 1086834 w 4951182"/>
              <a:gd name="connsiteY5" fmla="*/ 4561151 h 5382023"/>
              <a:gd name="connsiteX6" fmla="*/ 28752 w 4951182"/>
              <a:gd name="connsiteY6" fmla="*/ 3137819 h 5382023"/>
              <a:gd name="connsiteX7" fmla="*/ 529372 w 4951182"/>
              <a:gd name="connsiteY7" fmla="*/ 537448 h 5382023"/>
              <a:gd name="connsiteX8" fmla="*/ 2478737 w 4951182"/>
              <a:gd name="connsiteY8" fmla="*/ 277 h 5382023"/>
              <a:gd name="connsiteX0" fmla="*/ 2478737 w 4950052"/>
              <a:gd name="connsiteY0" fmla="*/ 277 h 5250502"/>
              <a:gd name="connsiteX1" fmla="*/ 4288781 w 4950052"/>
              <a:gd name="connsiteY1" fmla="*/ 937661 h 5250502"/>
              <a:gd name="connsiteX2" fmla="*/ 4931201 w 4950052"/>
              <a:gd name="connsiteY2" fmla="*/ 2412625 h 5250502"/>
              <a:gd name="connsiteX3" fmla="*/ 4639546 w 4950052"/>
              <a:gd name="connsiteY3" fmla="*/ 4223067 h 5250502"/>
              <a:gd name="connsiteX4" fmla="*/ 4001481 w 4950052"/>
              <a:gd name="connsiteY4" fmla="*/ 5197009 h 5250502"/>
              <a:gd name="connsiteX5" fmla="*/ 1086834 w 4950052"/>
              <a:gd name="connsiteY5" fmla="*/ 4561151 h 5250502"/>
              <a:gd name="connsiteX6" fmla="*/ 28752 w 4950052"/>
              <a:gd name="connsiteY6" fmla="*/ 3137819 h 5250502"/>
              <a:gd name="connsiteX7" fmla="*/ 529372 w 4950052"/>
              <a:gd name="connsiteY7" fmla="*/ 537448 h 5250502"/>
              <a:gd name="connsiteX8" fmla="*/ 2478737 w 4950052"/>
              <a:gd name="connsiteY8" fmla="*/ 277 h 5250502"/>
              <a:gd name="connsiteX0" fmla="*/ 2478737 w 4942166"/>
              <a:gd name="connsiteY0" fmla="*/ 277 h 5250502"/>
              <a:gd name="connsiteX1" fmla="*/ 4288781 w 4942166"/>
              <a:gd name="connsiteY1" fmla="*/ 937661 h 5250502"/>
              <a:gd name="connsiteX2" fmla="*/ 4931201 w 4942166"/>
              <a:gd name="connsiteY2" fmla="*/ 2412625 h 5250502"/>
              <a:gd name="connsiteX3" fmla="*/ 4639546 w 4942166"/>
              <a:gd name="connsiteY3" fmla="*/ 4223067 h 5250502"/>
              <a:gd name="connsiteX4" fmla="*/ 4001481 w 4942166"/>
              <a:gd name="connsiteY4" fmla="*/ 5197009 h 5250502"/>
              <a:gd name="connsiteX5" fmla="*/ 1086834 w 4942166"/>
              <a:gd name="connsiteY5" fmla="*/ 4561151 h 5250502"/>
              <a:gd name="connsiteX6" fmla="*/ 28752 w 4942166"/>
              <a:gd name="connsiteY6" fmla="*/ 3137819 h 5250502"/>
              <a:gd name="connsiteX7" fmla="*/ 529372 w 4942166"/>
              <a:gd name="connsiteY7" fmla="*/ 537448 h 5250502"/>
              <a:gd name="connsiteX8" fmla="*/ 2478737 w 4942166"/>
              <a:gd name="connsiteY8" fmla="*/ 277 h 5250502"/>
              <a:gd name="connsiteX0" fmla="*/ 2478737 w 4931201"/>
              <a:gd name="connsiteY0" fmla="*/ 277 h 5250502"/>
              <a:gd name="connsiteX1" fmla="*/ 4288781 w 4931201"/>
              <a:gd name="connsiteY1" fmla="*/ 937661 h 5250502"/>
              <a:gd name="connsiteX2" fmla="*/ 4931201 w 4931201"/>
              <a:gd name="connsiteY2" fmla="*/ 2412625 h 5250502"/>
              <a:gd name="connsiteX3" fmla="*/ 4639546 w 4931201"/>
              <a:gd name="connsiteY3" fmla="*/ 4223067 h 5250502"/>
              <a:gd name="connsiteX4" fmla="*/ 4001481 w 4931201"/>
              <a:gd name="connsiteY4" fmla="*/ 5197009 h 5250502"/>
              <a:gd name="connsiteX5" fmla="*/ 1086834 w 4931201"/>
              <a:gd name="connsiteY5" fmla="*/ 4561151 h 5250502"/>
              <a:gd name="connsiteX6" fmla="*/ 28752 w 4931201"/>
              <a:gd name="connsiteY6" fmla="*/ 3137819 h 5250502"/>
              <a:gd name="connsiteX7" fmla="*/ 529372 w 4931201"/>
              <a:gd name="connsiteY7" fmla="*/ 537448 h 5250502"/>
              <a:gd name="connsiteX8" fmla="*/ 2478737 w 4931201"/>
              <a:gd name="connsiteY8" fmla="*/ 277 h 5250502"/>
              <a:gd name="connsiteX0" fmla="*/ 2478737 w 4859887"/>
              <a:gd name="connsiteY0" fmla="*/ 277 h 5250502"/>
              <a:gd name="connsiteX1" fmla="*/ 4288781 w 4859887"/>
              <a:gd name="connsiteY1" fmla="*/ 937661 h 5250502"/>
              <a:gd name="connsiteX2" fmla="*/ 4859887 w 4859887"/>
              <a:gd name="connsiteY2" fmla="*/ 2384279 h 5250502"/>
              <a:gd name="connsiteX3" fmla="*/ 4639546 w 4859887"/>
              <a:gd name="connsiteY3" fmla="*/ 4223067 h 5250502"/>
              <a:gd name="connsiteX4" fmla="*/ 4001481 w 4859887"/>
              <a:gd name="connsiteY4" fmla="*/ 5197009 h 5250502"/>
              <a:gd name="connsiteX5" fmla="*/ 1086834 w 4859887"/>
              <a:gd name="connsiteY5" fmla="*/ 4561151 h 5250502"/>
              <a:gd name="connsiteX6" fmla="*/ 28752 w 4859887"/>
              <a:gd name="connsiteY6" fmla="*/ 3137819 h 5250502"/>
              <a:gd name="connsiteX7" fmla="*/ 529372 w 4859887"/>
              <a:gd name="connsiteY7" fmla="*/ 537448 h 5250502"/>
              <a:gd name="connsiteX8" fmla="*/ 2478737 w 4859887"/>
              <a:gd name="connsiteY8" fmla="*/ 277 h 5250502"/>
              <a:gd name="connsiteX0" fmla="*/ 2478737 w 4859887"/>
              <a:gd name="connsiteY0" fmla="*/ 238 h 5250463"/>
              <a:gd name="connsiteX1" fmla="*/ 4171860 w 4859887"/>
              <a:gd name="connsiteY1" fmla="*/ 1012257 h 5250463"/>
              <a:gd name="connsiteX2" fmla="*/ 4859887 w 4859887"/>
              <a:gd name="connsiteY2" fmla="*/ 2384240 h 5250463"/>
              <a:gd name="connsiteX3" fmla="*/ 4639546 w 4859887"/>
              <a:gd name="connsiteY3" fmla="*/ 4223028 h 5250463"/>
              <a:gd name="connsiteX4" fmla="*/ 4001481 w 4859887"/>
              <a:gd name="connsiteY4" fmla="*/ 5196970 h 5250463"/>
              <a:gd name="connsiteX5" fmla="*/ 1086834 w 4859887"/>
              <a:gd name="connsiteY5" fmla="*/ 4561112 h 5250463"/>
              <a:gd name="connsiteX6" fmla="*/ 28752 w 4859887"/>
              <a:gd name="connsiteY6" fmla="*/ 3137780 h 5250463"/>
              <a:gd name="connsiteX7" fmla="*/ 529372 w 4859887"/>
              <a:gd name="connsiteY7" fmla="*/ 537409 h 5250463"/>
              <a:gd name="connsiteX8" fmla="*/ 2478737 w 4859887"/>
              <a:gd name="connsiteY8" fmla="*/ 238 h 5250463"/>
              <a:gd name="connsiteX0" fmla="*/ 2379364 w 4865880"/>
              <a:gd name="connsiteY0" fmla="*/ 266 h 5193853"/>
              <a:gd name="connsiteX1" fmla="*/ 4177853 w 4865880"/>
              <a:gd name="connsiteY1" fmla="*/ 955647 h 5193853"/>
              <a:gd name="connsiteX2" fmla="*/ 4865880 w 4865880"/>
              <a:gd name="connsiteY2" fmla="*/ 2327630 h 5193853"/>
              <a:gd name="connsiteX3" fmla="*/ 4645539 w 4865880"/>
              <a:gd name="connsiteY3" fmla="*/ 4166418 h 5193853"/>
              <a:gd name="connsiteX4" fmla="*/ 4007474 w 4865880"/>
              <a:gd name="connsiteY4" fmla="*/ 5140360 h 5193853"/>
              <a:gd name="connsiteX5" fmla="*/ 1092827 w 4865880"/>
              <a:gd name="connsiteY5" fmla="*/ 4504502 h 5193853"/>
              <a:gd name="connsiteX6" fmla="*/ 34745 w 4865880"/>
              <a:gd name="connsiteY6" fmla="*/ 3081170 h 5193853"/>
              <a:gd name="connsiteX7" fmla="*/ 535365 w 4865880"/>
              <a:gd name="connsiteY7" fmla="*/ 480799 h 5193853"/>
              <a:gd name="connsiteX8" fmla="*/ 2379364 w 4865880"/>
              <a:gd name="connsiteY8" fmla="*/ 266 h 5193853"/>
              <a:gd name="connsiteX0" fmla="*/ 2374524 w 4861040"/>
              <a:gd name="connsiteY0" fmla="*/ 266 h 5193853"/>
              <a:gd name="connsiteX1" fmla="*/ 4173013 w 4861040"/>
              <a:gd name="connsiteY1" fmla="*/ 955647 h 5193853"/>
              <a:gd name="connsiteX2" fmla="*/ 4861040 w 4861040"/>
              <a:gd name="connsiteY2" fmla="*/ 2327630 h 5193853"/>
              <a:gd name="connsiteX3" fmla="*/ 4640699 w 4861040"/>
              <a:gd name="connsiteY3" fmla="*/ 4166418 h 5193853"/>
              <a:gd name="connsiteX4" fmla="*/ 4002634 w 4861040"/>
              <a:gd name="connsiteY4" fmla="*/ 5140360 h 5193853"/>
              <a:gd name="connsiteX5" fmla="*/ 1087987 w 4861040"/>
              <a:gd name="connsiteY5" fmla="*/ 4504502 h 5193853"/>
              <a:gd name="connsiteX6" fmla="*/ 29905 w 4861040"/>
              <a:gd name="connsiteY6" fmla="*/ 3081170 h 5193853"/>
              <a:gd name="connsiteX7" fmla="*/ 530525 w 4861040"/>
              <a:gd name="connsiteY7" fmla="*/ 480799 h 5193853"/>
              <a:gd name="connsiteX8" fmla="*/ 2374524 w 4861040"/>
              <a:gd name="connsiteY8" fmla="*/ 266 h 5193853"/>
              <a:gd name="connsiteX0" fmla="*/ 2374524 w 4861040"/>
              <a:gd name="connsiteY0" fmla="*/ 266 h 5198945"/>
              <a:gd name="connsiteX1" fmla="*/ 4173013 w 4861040"/>
              <a:gd name="connsiteY1" fmla="*/ 955647 h 5198945"/>
              <a:gd name="connsiteX2" fmla="*/ 4861040 w 4861040"/>
              <a:gd name="connsiteY2" fmla="*/ 2327630 h 5198945"/>
              <a:gd name="connsiteX3" fmla="*/ 4640699 w 4861040"/>
              <a:gd name="connsiteY3" fmla="*/ 4166418 h 5198945"/>
              <a:gd name="connsiteX4" fmla="*/ 4002634 w 4861040"/>
              <a:gd name="connsiteY4" fmla="*/ 5140360 h 5198945"/>
              <a:gd name="connsiteX5" fmla="*/ 971544 w 4861040"/>
              <a:gd name="connsiteY5" fmla="*/ 4566776 h 5198945"/>
              <a:gd name="connsiteX6" fmla="*/ 29905 w 4861040"/>
              <a:gd name="connsiteY6" fmla="*/ 3081170 h 5198945"/>
              <a:gd name="connsiteX7" fmla="*/ 530525 w 4861040"/>
              <a:gd name="connsiteY7" fmla="*/ 480799 h 5198945"/>
              <a:gd name="connsiteX8" fmla="*/ 2374524 w 4861040"/>
              <a:gd name="connsiteY8" fmla="*/ 266 h 5198945"/>
              <a:gd name="connsiteX0" fmla="*/ 2374524 w 4861040"/>
              <a:gd name="connsiteY0" fmla="*/ 266 h 5413195"/>
              <a:gd name="connsiteX1" fmla="*/ 4173013 w 4861040"/>
              <a:gd name="connsiteY1" fmla="*/ 955647 h 5413195"/>
              <a:gd name="connsiteX2" fmla="*/ 4861040 w 4861040"/>
              <a:gd name="connsiteY2" fmla="*/ 2327630 h 5413195"/>
              <a:gd name="connsiteX3" fmla="*/ 4640699 w 4861040"/>
              <a:gd name="connsiteY3" fmla="*/ 4166418 h 5413195"/>
              <a:gd name="connsiteX4" fmla="*/ 3849039 w 4861040"/>
              <a:gd name="connsiteY4" fmla="*/ 5367963 h 5413195"/>
              <a:gd name="connsiteX5" fmla="*/ 971544 w 4861040"/>
              <a:gd name="connsiteY5" fmla="*/ 4566776 h 5413195"/>
              <a:gd name="connsiteX6" fmla="*/ 29905 w 4861040"/>
              <a:gd name="connsiteY6" fmla="*/ 3081170 h 5413195"/>
              <a:gd name="connsiteX7" fmla="*/ 530525 w 4861040"/>
              <a:gd name="connsiteY7" fmla="*/ 480799 h 5413195"/>
              <a:gd name="connsiteX8" fmla="*/ 2374524 w 4861040"/>
              <a:gd name="connsiteY8" fmla="*/ 266 h 5413195"/>
              <a:gd name="connsiteX0" fmla="*/ 2374524 w 4861040"/>
              <a:gd name="connsiteY0" fmla="*/ 266 h 5413195"/>
              <a:gd name="connsiteX1" fmla="*/ 4173013 w 4861040"/>
              <a:gd name="connsiteY1" fmla="*/ 955647 h 5413195"/>
              <a:gd name="connsiteX2" fmla="*/ 4861040 w 4861040"/>
              <a:gd name="connsiteY2" fmla="*/ 2327630 h 5413195"/>
              <a:gd name="connsiteX3" fmla="*/ 4522787 w 4861040"/>
              <a:gd name="connsiteY3" fmla="*/ 4172888 h 5413195"/>
              <a:gd name="connsiteX4" fmla="*/ 3849039 w 4861040"/>
              <a:gd name="connsiteY4" fmla="*/ 5367963 h 5413195"/>
              <a:gd name="connsiteX5" fmla="*/ 971544 w 4861040"/>
              <a:gd name="connsiteY5" fmla="*/ 4566776 h 5413195"/>
              <a:gd name="connsiteX6" fmla="*/ 29905 w 4861040"/>
              <a:gd name="connsiteY6" fmla="*/ 3081170 h 5413195"/>
              <a:gd name="connsiteX7" fmla="*/ 530525 w 4861040"/>
              <a:gd name="connsiteY7" fmla="*/ 480799 h 5413195"/>
              <a:gd name="connsiteX8" fmla="*/ 2374524 w 4861040"/>
              <a:gd name="connsiteY8" fmla="*/ 266 h 5413195"/>
              <a:gd name="connsiteX0" fmla="*/ 2374524 w 4861040"/>
              <a:gd name="connsiteY0" fmla="*/ 266 h 5392378"/>
              <a:gd name="connsiteX1" fmla="*/ 4173013 w 4861040"/>
              <a:gd name="connsiteY1" fmla="*/ 955647 h 5392378"/>
              <a:gd name="connsiteX2" fmla="*/ 4861040 w 4861040"/>
              <a:gd name="connsiteY2" fmla="*/ 2327630 h 5392378"/>
              <a:gd name="connsiteX3" fmla="*/ 4522787 w 4861040"/>
              <a:gd name="connsiteY3" fmla="*/ 4172888 h 5392378"/>
              <a:gd name="connsiteX4" fmla="*/ 3849039 w 4861040"/>
              <a:gd name="connsiteY4" fmla="*/ 5367963 h 5392378"/>
              <a:gd name="connsiteX5" fmla="*/ 971544 w 4861040"/>
              <a:gd name="connsiteY5" fmla="*/ 4566776 h 5392378"/>
              <a:gd name="connsiteX6" fmla="*/ 29905 w 4861040"/>
              <a:gd name="connsiteY6" fmla="*/ 3081170 h 5392378"/>
              <a:gd name="connsiteX7" fmla="*/ 530525 w 4861040"/>
              <a:gd name="connsiteY7" fmla="*/ 480799 h 5392378"/>
              <a:gd name="connsiteX8" fmla="*/ 2374524 w 4861040"/>
              <a:gd name="connsiteY8" fmla="*/ 266 h 5392378"/>
              <a:gd name="connsiteX0" fmla="*/ 2374524 w 4861040"/>
              <a:gd name="connsiteY0" fmla="*/ 266 h 5391869"/>
              <a:gd name="connsiteX1" fmla="*/ 4173013 w 4861040"/>
              <a:gd name="connsiteY1" fmla="*/ 955647 h 5391869"/>
              <a:gd name="connsiteX2" fmla="*/ 4861040 w 4861040"/>
              <a:gd name="connsiteY2" fmla="*/ 2327630 h 5391869"/>
              <a:gd name="connsiteX3" fmla="*/ 4522787 w 4861040"/>
              <a:gd name="connsiteY3" fmla="*/ 4172888 h 5391869"/>
              <a:gd name="connsiteX4" fmla="*/ 3849039 w 4861040"/>
              <a:gd name="connsiteY4" fmla="*/ 5367963 h 5391869"/>
              <a:gd name="connsiteX5" fmla="*/ 971544 w 4861040"/>
              <a:gd name="connsiteY5" fmla="*/ 4566776 h 5391869"/>
              <a:gd name="connsiteX6" fmla="*/ 29905 w 4861040"/>
              <a:gd name="connsiteY6" fmla="*/ 3081170 h 5391869"/>
              <a:gd name="connsiteX7" fmla="*/ 530525 w 4861040"/>
              <a:gd name="connsiteY7" fmla="*/ 480799 h 5391869"/>
              <a:gd name="connsiteX8" fmla="*/ 2374524 w 4861040"/>
              <a:gd name="connsiteY8" fmla="*/ 266 h 5391869"/>
              <a:gd name="connsiteX0" fmla="*/ 2374524 w 4861040"/>
              <a:gd name="connsiteY0" fmla="*/ 266 h 5390924"/>
              <a:gd name="connsiteX1" fmla="*/ 4173013 w 4861040"/>
              <a:gd name="connsiteY1" fmla="*/ 955647 h 5390924"/>
              <a:gd name="connsiteX2" fmla="*/ 4861040 w 4861040"/>
              <a:gd name="connsiteY2" fmla="*/ 2327630 h 5390924"/>
              <a:gd name="connsiteX3" fmla="*/ 4522787 w 4861040"/>
              <a:gd name="connsiteY3" fmla="*/ 4172888 h 5390924"/>
              <a:gd name="connsiteX4" fmla="*/ 3849039 w 4861040"/>
              <a:gd name="connsiteY4" fmla="*/ 5367963 h 5390924"/>
              <a:gd name="connsiteX5" fmla="*/ 960009 w 4861040"/>
              <a:gd name="connsiteY5" fmla="*/ 4537301 h 5390924"/>
              <a:gd name="connsiteX6" fmla="*/ 29905 w 4861040"/>
              <a:gd name="connsiteY6" fmla="*/ 3081170 h 5390924"/>
              <a:gd name="connsiteX7" fmla="*/ 530525 w 4861040"/>
              <a:gd name="connsiteY7" fmla="*/ 480799 h 5390924"/>
              <a:gd name="connsiteX8" fmla="*/ 2374524 w 4861040"/>
              <a:gd name="connsiteY8" fmla="*/ 266 h 5390924"/>
              <a:gd name="connsiteX0" fmla="*/ 2374524 w 4861040"/>
              <a:gd name="connsiteY0" fmla="*/ 266 h 5390924"/>
              <a:gd name="connsiteX1" fmla="*/ 4173013 w 4861040"/>
              <a:gd name="connsiteY1" fmla="*/ 955647 h 5390924"/>
              <a:gd name="connsiteX2" fmla="*/ 4861040 w 4861040"/>
              <a:gd name="connsiteY2" fmla="*/ 2327630 h 5390924"/>
              <a:gd name="connsiteX3" fmla="*/ 4522787 w 4861040"/>
              <a:gd name="connsiteY3" fmla="*/ 4172888 h 5390924"/>
              <a:gd name="connsiteX4" fmla="*/ 3849039 w 4861040"/>
              <a:gd name="connsiteY4" fmla="*/ 5367963 h 5390924"/>
              <a:gd name="connsiteX5" fmla="*/ 960009 w 4861040"/>
              <a:gd name="connsiteY5" fmla="*/ 4537301 h 5390924"/>
              <a:gd name="connsiteX6" fmla="*/ 29905 w 4861040"/>
              <a:gd name="connsiteY6" fmla="*/ 3081170 h 5390924"/>
              <a:gd name="connsiteX7" fmla="*/ 530525 w 4861040"/>
              <a:gd name="connsiteY7" fmla="*/ 480799 h 5390924"/>
              <a:gd name="connsiteX8" fmla="*/ 2374524 w 4861040"/>
              <a:gd name="connsiteY8" fmla="*/ 266 h 5390924"/>
              <a:gd name="connsiteX0" fmla="*/ 2374524 w 4861040"/>
              <a:gd name="connsiteY0" fmla="*/ 266 h 5390924"/>
              <a:gd name="connsiteX1" fmla="*/ 4173013 w 4861040"/>
              <a:gd name="connsiteY1" fmla="*/ 955647 h 5390924"/>
              <a:gd name="connsiteX2" fmla="*/ 4861040 w 4861040"/>
              <a:gd name="connsiteY2" fmla="*/ 2327630 h 5390924"/>
              <a:gd name="connsiteX3" fmla="*/ 4522787 w 4861040"/>
              <a:gd name="connsiteY3" fmla="*/ 4172888 h 5390924"/>
              <a:gd name="connsiteX4" fmla="*/ 3849039 w 4861040"/>
              <a:gd name="connsiteY4" fmla="*/ 5367963 h 5390924"/>
              <a:gd name="connsiteX5" fmla="*/ 960009 w 4861040"/>
              <a:gd name="connsiteY5" fmla="*/ 4537301 h 5390924"/>
              <a:gd name="connsiteX6" fmla="*/ 29905 w 4861040"/>
              <a:gd name="connsiteY6" fmla="*/ 3081170 h 5390924"/>
              <a:gd name="connsiteX7" fmla="*/ 530525 w 4861040"/>
              <a:gd name="connsiteY7" fmla="*/ 480799 h 5390924"/>
              <a:gd name="connsiteX8" fmla="*/ 2374524 w 4861040"/>
              <a:gd name="connsiteY8" fmla="*/ 266 h 5390924"/>
              <a:gd name="connsiteX0" fmla="*/ 2374524 w 4861040"/>
              <a:gd name="connsiteY0" fmla="*/ 266 h 5321484"/>
              <a:gd name="connsiteX1" fmla="*/ 4173013 w 4861040"/>
              <a:gd name="connsiteY1" fmla="*/ 955647 h 5321484"/>
              <a:gd name="connsiteX2" fmla="*/ 4861040 w 4861040"/>
              <a:gd name="connsiteY2" fmla="*/ 2327630 h 5321484"/>
              <a:gd name="connsiteX3" fmla="*/ 4522787 w 4861040"/>
              <a:gd name="connsiteY3" fmla="*/ 4172888 h 5321484"/>
              <a:gd name="connsiteX4" fmla="*/ 3636931 w 4861040"/>
              <a:gd name="connsiteY4" fmla="*/ 5295944 h 5321484"/>
              <a:gd name="connsiteX5" fmla="*/ 960009 w 4861040"/>
              <a:gd name="connsiteY5" fmla="*/ 4537301 h 5321484"/>
              <a:gd name="connsiteX6" fmla="*/ 29905 w 4861040"/>
              <a:gd name="connsiteY6" fmla="*/ 3081170 h 5321484"/>
              <a:gd name="connsiteX7" fmla="*/ 530525 w 4861040"/>
              <a:gd name="connsiteY7" fmla="*/ 480799 h 5321484"/>
              <a:gd name="connsiteX8" fmla="*/ 2374524 w 4861040"/>
              <a:gd name="connsiteY8" fmla="*/ 266 h 5321484"/>
              <a:gd name="connsiteX0" fmla="*/ 2374524 w 4861040"/>
              <a:gd name="connsiteY0" fmla="*/ 266 h 5278339"/>
              <a:gd name="connsiteX1" fmla="*/ 4173013 w 4861040"/>
              <a:gd name="connsiteY1" fmla="*/ 955647 h 5278339"/>
              <a:gd name="connsiteX2" fmla="*/ 4861040 w 4861040"/>
              <a:gd name="connsiteY2" fmla="*/ 2327630 h 5278339"/>
              <a:gd name="connsiteX3" fmla="*/ 4522787 w 4861040"/>
              <a:gd name="connsiteY3" fmla="*/ 4172888 h 5278339"/>
              <a:gd name="connsiteX4" fmla="*/ 3528378 w 4861040"/>
              <a:gd name="connsiteY4" fmla="*/ 5251295 h 5278339"/>
              <a:gd name="connsiteX5" fmla="*/ 960009 w 4861040"/>
              <a:gd name="connsiteY5" fmla="*/ 4537301 h 5278339"/>
              <a:gd name="connsiteX6" fmla="*/ 29905 w 4861040"/>
              <a:gd name="connsiteY6" fmla="*/ 3081170 h 5278339"/>
              <a:gd name="connsiteX7" fmla="*/ 530525 w 4861040"/>
              <a:gd name="connsiteY7" fmla="*/ 480799 h 5278339"/>
              <a:gd name="connsiteX8" fmla="*/ 2374524 w 4861040"/>
              <a:gd name="connsiteY8" fmla="*/ 266 h 5278339"/>
              <a:gd name="connsiteX0" fmla="*/ 2374524 w 4861040"/>
              <a:gd name="connsiteY0" fmla="*/ 266 h 5278339"/>
              <a:gd name="connsiteX1" fmla="*/ 4173013 w 4861040"/>
              <a:gd name="connsiteY1" fmla="*/ 955647 h 5278339"/>
              <a:gd name="connsiteX2" fmla="*/ 4861040 w 4861040"/>
              <a:gd name="connsiteY2" fmla="*/ 2327630 h 5278339"/>
              <a:gd name="connsiteX3" fmla="*/ 4410826 w 4861040"/>
              <a:gd name="connsiteY3" fmla="*/ 4237100 h 5278339"/>
              <a:gd name="connsiteX4" fmla="*/ 3528378 w 4861040"/>
              <a:gd name="connsiteY4" fmla="*/ 5251295 h 5278339"/>
              <a:gd name="connsiteX5" fmla="*/ 960009 w 4861040"/>
              <a:gd name="connsiteY5" fmla="*/ 4537301 h 5278339"/>
              <a:gd name="connsiteX6" fmla="*/ 29905 w 4861040"/>
              <a:gd name="connsiteY6" fmla="*/ 3081170 h 5278339"/>
              <a:gd name="connsiteX7" fmla="*/ 530525 w 4861040"/>
              <a:gd name="connsiteY7" fmla="*/ 480799 h 5278339"/>
              <a:gd name="connsiteX8" fmla="*/ 2374524 w 4861040"/>
              <a:gd name="connsiteY8" fmla="*/ 266 h 5278339"/>
              <a:gd name="connsiteX0" fmla="*/ 2500038 w 4986554"/>
              <a:gd name="connsiteY0" fmla="*/ 266 h 5278184"/>
              <a:gd name="connsiteX1" fmla="*/ 4298527 w 4986554"/>
              <a:gd name="connsiteY1" fmla="*/ 955647 h 5278184"/>
              <a:gd name="connsiteX2" fmla="*/ 4986554 w 4986554"/>
              <a:gd name="connsiteY2" fmla="*/ 2327630 h 5278184"/>
              <a:gd name="connsiteX3" fmla="*/ 4536340 w 4986554"/>
              <a:gd name="connsiteY3" fmla="*/ 4237100 h 5278184"/>
              <a:gd name="connsiteX4" fmla="*/ 3653892 w 4986554"/>
              <a:gd name="connsiteY4" fmla="*/ 5251295 h 5278184"/>
              <a:gd name="connsiteX5" fmla="*/ 1085523 w 4986554"/>
              <a:gd name="connsiteY5" fmla="*/ 4537301 h 5278184"/>
              <a:gd name="connsiteX6" fmla="*/ 27024 w 4986554"/>
              <a:gd name="connsiteY6" fmla="*/ 3104378 h 5278184"/>
              <a:gd name="connsiteX7" fmla="*/ 656039 w 4986554"/>
              <a:gd name="connsiteY7" fmla="*/ 480799 h 5278184"/>
              <a:gd name="connsiteX8" fmla="*/ 2500038 w 4986554"/>
              <a:gd name="connsiteY8" fmla="*/ 266 h 5278184"/>
              <a:gd name="connsiteX0" fmla="*/ 2500038 w 4986554"/>
              <a:gd name="connsiteY0" fmla="*/ 266 h 5278184"/>
              <a:gd name="connsiteX1" fmla="*/ 4298527 w 4986554"/>
              <a:gd name="connsiteY1" fmla="*/ 955647 h 5278184"/>
              <a:gd name="connsiteX2" fmla="*/ 4986554 w 4986554"/>
              <a:gd name="connsiteY2" fmla="*/ 2327630 h 5278184"/>
              <a:gd name="connsiteX3" fmla="*/ 4536340 w 4986554"/>
              <a:gd name="connsiteY3" fmla="*/ 4237100 h 5278184"/>
              <a:gd name="connsiteX4" fmla="*/ 3653892 w 4986554"/>
              <a:gd name="connsiteY4" fmla="*/ 5251295 h 5278184"/>
              <a:gd name="connsiteX5" fmla="*/ 1085523 w 4986554"/>
              <a:gd name="connsiteY5" fmla="*/ 4537301 h 5278184"/>
              <a:gd name="connsiteX6" fmla="*/ 27024 w 4986554"/>
              <a:gd name="connsiteY6" fmla="*/ 3104378 h 5278184"/>
              <a:gd name="connsiteX7" fmla="*/ 656039 w 4986554"/>
              <a:gd name="connsiteY7" fmla="*/ 480799 h 5278184"/>
              <a:gd name="connsiteX8" fmla="*/ 2500038 w 4986554"/>
              <a:gd name="connsiteY8" fmla="*/ 266 h 5278184"/>
              <a:gd name="connsiteX0" fmla="*/ 2500038 w 4986554"/>
              <a:gd name="connsiteY0" fmla="*/ 266 h 5276010"/>
              <a:gd name="connsiteX1" fmla="*/ 4298527 w 4986554"/>
              <a:gd name="connsiteY1" fmla="*/ 955647 h 5276010"/>
              <a:gd name="connsiteX2" fmla="*/ 4986554 w 4986554"/>
              <a:gd name="connsiteY2" fmla="*/ 2327630 h 5276010"/>
              <a:gd name="connsiteX3" fmla="*/ 4536340 w 4986554"/>
              <a:gd name="connsiteY3" fmla="*/ 4237100 h 5276010"/>
              <a:gd name="connsiteX4" fmla="*/ 3653892 w 4986554"/>
              <a:gd name="connsiteY4" fmla="*/ 5251295 h 5276010"/>
              <a:gd name="connsiteX5" fmla="*/ 1085523 w 4986554"/>
              <a:gd name="connsiteY5" fmla="*/ 4537301 h 5276010"/>
              <a:gd name="connsiteX6" fmla="*/ 27024 w 4986554"/>
              <a:gd name="connsiteY6" fmla="*/ 3104378 h 5276010"/>
              <a:gd name="connsiteX7" fmla="*/ 656039 w 4986554"/>
              <a:gd name="connsiteY7" fmla="*/ 480799 h 5276010"/>
              <a:gd name="connsiteX8" fmla="*/ 2500038 w 4986554"/>
              <a:gd name="connsiteY8" fmla="*/ 266 h 5276010"/>
              <a:gd name="connsiteX0" fmla="*/ 2500038 w 4986554"/>
              <a:gd name="connsiteY0" fmla="*/ 266 h 5289230"/>
              <a:gd name="connsiteX1" fmla="*/ 4298527 w 4986554"/>
              <a:gd name="connsiteY1" fmla="*/ 955647 h 5289230"/>
              <a:gd name="connsiteX2" fmla="*/ 4986554 w 4986554"/>
              <a:gd name="connsiteY2" fmla="*/ 2327630 h 5289230"/>
              <a:gd name="connsiteX3" fmla="*/ 4536340 w 4986554"/>
              <a:gd name="connsiteY3" fmla="*/ 4237100 h 5289230"/>
              <a:gd name="connsiteX4" fmla="*/ 3653892 w 4986554"/>
              <a:gd name="connsiteY4" fmla="*/ 5251295 h 5289230"/>
              <a:gd name="connsiteX5" fmla="*/ 1248739 w 4986554"/>
              <a:gd name="connsiteY5" fmla="*/ 4781649 h 5289230"/>
              <a:gd name="connsiteX6" fmla="*/ 27024 w 4986554"/>
              <a:gd name="connsiteY6" fmla="*/ 3104378 h 5289230"/>
              <a:gd name="connsiteX7" fmla="*/ 656039 w 4986554"/>
              <a:gd name="connsiteY7" fmla="*/ 480799 h 5289230"/>
              <a:gd name="connsiteX8" fmla="*/ 2500038 w 4986554"/>
              <a:gd name="connsiteY8" fmla="*/ 266 h 5289230"/>
              <a:gd name="connsiteX0" fmla="*/ 2500038 w 4986554"/>
              <a:gd name="connsiteY0" fmla="*/ 266 h 5076378"/>
              <a:gd name="connsiteX1" fmla="*/ 4298527 w 4986554"/>
              <a:gd name="connsiteY1" fmla="*/ 955647 h 5076378"/>
              <a:gd name="connsiteX2" fmla="*/ 4986554 w 4986554"/>
              <a:gd name="connsiteY2" fmla="*/ 2327630 h 5076378"/>
              <a:gd name="connsiteX3" fmla="*/ 4536340 w 4986554"/>
              <a:gd name="connsiteY3" fmla="*/ 4237100 h 5076378"/>
              <a:gd name="connsiteX4" fmla="*/ 3407551 w 4986554"/>
              <a:gd name="connsiteY4" fmla="*/ 4994899 h 5076378"/>
              <a:gd name="connsiteX5" fmla="*/ 1248739 w 4986554"/>
              <a:gd name="connsiteY5" fmla="*/ 4781649 h 5076378"/>
              <a:gd name="connsiteX6" fmla="*/ 27024 w 4986554"/>
              <a:gd name="connsiteY6" fmla="*/ 3104378 h 5076378"/>
              <a:gd name="connsiteX7" fmla="*/ 656039 w 4986554"/>
              <a:gd name="connsiteY7" fmla="*/ 480799 h 5076378"/>
              <a:gd name="connsiteX8" fmla="*/ 2500038 w 4986554"/>
              <a:gd name="connsiteY8" fmla="*/ 266 h 5076378"/>
              <a:gd name="connsiteX0" fmla="*/ 2500038 w 4986554"/>
              <a:gd name="connsiteY0" fmla="*/ 266 h 5135416"/>
              <a:gd name="connsiteX1" fmla="*/ 4298527 w 4986554"/>
              <a:gd name="connsiteY1" fmla="*/ 955647 h 5135416"/>
              <a:gd name="connsiteX2" fmla="*/ 4986554 w 4986554"/>
              <a:gd name="connsiteY2" fmla="*/ 2327630 h 5135416"/>
              <a:gd name="connsiteX3" fmla="*/ 4536340 w 4986554"/>
              <a:gd name="connsiteY3" fmla="*/ 4237100 h 5135416"/>
              <a:gd name="connsiteX4" fmla="*/ 3328468 w 4986554"/>
              <a:gd name="connsiteY4" fmla="*/ 5069864 h 5135416"/>
              <a:gd name="connsiteX5" fmla="*/ 1248739 w 4986554"/>
              <a:gd name="connsiteY5" fmla="*/ 4781649 h 5135416"/>
              <a:gd name="connsiteX6" fmla="*/ 27024 w 4986554"/>
              <a:gd name="connsiteY6" fmla="*/ 3104378 h 5135416"/>
              <a:gd name="connsiteX7" fmla="*/ 656039 w 4986554"/>
              <a:gd name="connsiteY7" fmla="*/ 480799 h 5135416"/>
              <a:gd name="connsiteX8" fmla="*/ 2500038 w 4986554"/>
              <a:gd name="connsiteY8" fmla="*/ 266 h 5135416"/>
              <a:gd name="connsiteX0" fmla="*/ 2500038 w 4986554"/>
              <a:gd name="connsiteY0" fmla="*/ 266 h 5135416"/>
              <a:gd name="connsiteX1" fmla="*/ 4298527 w 4986554"/>
              <a:gd name="connsiteY1" fmla="*/ 955647 h 5135416"/>
              <a:gd name="connsiteX2" fmla="*/ 4986554 w 4986554"/>
              <a:gd name="connsiteY2" fmla="*/ 2327630 h 5135416"/>
              <a:gd name="connsiteX3" fmla="*/ 4427393 w 4986554"/>
              <a:gd name="connsiteY3" fmla="*/ 4199661 h 5135416"/>
              <a:gd name="connsiteX4" fmla="*/ 3328468 w 4986554"/>
              <a:gd name="connsiteY4" fmla="*/ 5069864 h 5135416"/>
              <a:gd name="connsiteX5" fmla="*/ 1248739 w 4986554"/>
              <a:gd name="connsiteY5" fmla="*/ 4781649 h 5135416"/>
              <a:gd name="connsiteX6" fmla="*/ 27024 w 4986554"/>
              <a:gd name="connsiteY6" fmla="*/ 3104378 h 5135416"/>
              <a:gd name="connsiteX7" fmla="*/ 656039 w 4986554"/>
              <a:gd name="connsiteY7" fmla="*/ 480799 h 5135416"/>
              <a:gd name="connsiteX8" fmla="*/ 2500038 w 4986554"/>
              <a:gd name="connsiteY8" fmla="*/ 266 h 5135416"/>
              <a:gd name="connsiteX0" fmla="*/ 2500038 w 4986554"/>
              <a:gd name="connsiteY0" fmla="*/ 431 h 5135581"/>
              <a:gd name="connsiteX1" fmla="*/ 4330866 w 4986554"/>
              <a:gd name="connsiteY1" fmla="*/ 771152 h 5135581"/>
              <a:gd name="connsiteX2" fmla="*/ 4986554 w 4986554"/>
              <a:gd name="connsiteY2" fmla="*/ 2327795 h 5135581"/>
              <a:gd name="connsiteX3" fmla="*/ 4427393 w 4986554"/>
              <a:gd name="connsiteY3" fmla="*/ 4199826 h 5135581"/>
              <a:gd name="connsiteX4" fmla="*/ 3328468 w 4986554"/>
              <a:gd name="connsiteY4" fmla="*/ 5070029 h 5135581"/>
              <a:gd name="connsiteX5" fmla="*/ 1248739 w 4986554"/>
              <a:gd name="connsiteY5" fmla="*/ 4781814 h 5135581"/>
              <a:gd name="connsiteX6" fmla="*/ 27024 w 4986554"/>
              <a:gd name="connsiteY6" fmla="*/ 3104543 h 5135581"/>
              <a:gd name="connsiteX7" fmla="*/ 656039 w 4986554"/>
              <a:gd name="connsiteY7" fmla="*/ 480964 h 5135581"/>
              <a:gd name="connsiteX8" fmla="*/ 2500038 w 4986554"/>
              <a:gd name="connsiteY8" fmla="*/ 431 h 5135581"/>
              <a:gd name="connsiteX0" fmla="*/ 2486734 w 4986438"/>
              <a:gd name="connsiteY0" fmla="*/ 292 h 5276163"/>
              <a:gd name="connsiteX1" fmla="*/ 4330750 w 4986438"/>
              <a:gd name="connsiteY1" fmla="*/ 911734 h 5276163"/>
              <a:gd name="connsiteX2" fmla="*/ 4986438 w 4986438"/>
              <a:gd name="connsiteY2" fmla="*/ 2468377 h 5276163"/>
              <a:gd name="connsiteX3" fmla="*/ 4427277 w 4986438"/>
              <a:gd name="connsiteY3" fmla="*/ 4340408 h 5276163"/>
              <a:gd name="connsiteX4" fmla="*/ 3328352 w 4986438"/>
              <a:gd name="connsiteY4" fmla="*/ 5210611 h 5276163"/>
              <a:gd name="connsiteX5" fmla="*/ 1248623 w 4986438"/>
              <a:gd name="connsiteY5" fmla="*/ 4922396 h 5276163"/>
              <a:gd name="connsiteX6" fmla="*/ 26908 w 4986438"/>
              <a:gd name="connsiteY6" fmla="*/ 3245125 h 5276163"/>
              <a:gd name="connsiteX7" fmla="*/ 655923 w 4986438"/>
              <a:gd name="connsiteY7" fmla="*/ 621546 h 5276163"/>
              <a:gd name="connsiteX8" fmla="*/ 2486734 w 4986438"/>
              <a:gd name="connsiteY8" fmla="*/ 292 h 5276163"/>
              <a:gd name="connsiteX0" fmla="*/ 2486734 w 4986438"/>
              <a:gd name="connsiteY0" fmla="*/ 292 h 5270565"/>
              <a:gd name="connsiteX1" fmla="*/ 4330750 w 4986438"/>
              <a:gd name="connsiteY1" fmla="*/ 911734 h 5270565"/>
              <a:gd name="connsiteX2" fmla="*/ 4986438 w 4986438"/>
              <a:gd name="connsiteY2" fmla="*/ 2468377 h 5270565"/>
              <a:gd name="connsiteX3" fmla="*/ 4427277 w 4986438"/>
              <a:gd name="connsiteY3" fmla="*/ 4340408 h 5270565"/>
              <a:gd name="connsiteX4" fmla="*/ 3234135 w 4986438"/>
              <a:gd name="connsiteY4" fmla="*/ 5203769 h 5270565"/>
              <a:gd name="connsiteX5" fmla="*/ 1248623 w 4986438"/>
              <a:gd name="connsiteY5" fmla="*/ 4922396 h 5270565"/>
              <a:gd name="connsiteX6" fmla="*/ 26908 w 4986438"/>
              <a:gd name="connsiteY6" fmla="*/ 3245125 h 5270565"/>
              <a:gd name="connsiteX7" fmla="*/ 655923 w 4986438"/>
              <a:gd name="connsiteY7" fmla="*/ 621546 h 5270565"/>
              <a:gd name="connsiteX8" fmla="*/ 2486734 w 4986438"/>
              <a:gd name="connsiteY8" fmla="*/ 292 h 5270565"/>
              <a:gd name="connsiteX0" fmla="*/ 2486734 w 4986438"/>
              <a:gd name="connsiteY0" fmla="*/ 292 h 5270565"/>
              <a:gd name="connsiteX1" fmla="*/ 4330750 w 4986438"/>
              <a:gd name="connsiteY1" fmla="*/ 911734 h 5270565"/>
              <a:gd name="connsiteX2" fmla="*/ 4986438 w 4986438"/>
              <a:gd name="connsiteY2" fmla="*/ 2468377 h 5270565"/>
              <a:gd name="connsiteX3" fmla="*/ 4476698 w 4986438"/>
              <a:gd name="connsiteY3" fmla="*/ 4178642 h 5270565"/>
              <a:gd name="connsiteX4" fmla="*/ 3234135 w 4986438"/>
              <a:gd name="connsiteY4" fmla="*/ 5203769 h 5270565"/>
              <a:gd name="connsiteX5" fmla="*/ 1248623 w 4986438"/>
              <a:gd name="connsiteY5" fmla="*/ 4922396 h 5270565"/>
              <a:gd name="connsiteX6" fmla="*/ 26908 w 4986438"/>
              <a:gd name="connsiteY6" fmla="*/ 3245125 h 5270565"/>
              <a:gd name="connsiteX7" fmla="*/ 655923 w 4986438"/>
              <a:gd name="connsiteY7" fmla="*/ 621546 h 5270565"/>
              <a:gd name="connsiteX8" fmla="*/ 2486734 w 4986438"/>
              <a:gd name="connsiteY8" fmla="*/ 292 h 5270565"/>
              <a:gd name="connsiteX0" fmla="*/ 2483773 w 4983477"/>
              <a:gd name="connsiteY0" fmla="*/ 292 h 5270565"/>
              <a:gd name="connsiteX1" fmla="*/ 4327789 w 4983477"/>
              <a:gd name="connsiteY1" fmla="*/ 911734 h 5270565"/>
              <a:gd name="connsiteX2" fmla="*/ 4983477 w 4983477"/>
              <a:gd name="connsiteY2" fmla="*/ 2468377 h 5270565"/>
              <a:gd name="connsiteX3" fmla="*/ 4473737 w 4983477"/>
              <a:gd name="connsiteY3" fmla="*/ 4178642 h 5270565"/>
              <a:gd name="connsiteX4" fmla="*/ 3231174 w 4983477"/>
              <a:gd name="connsiteY4" fmla="*/ 5203769 h 5270565"/>
              <a:gd name="connsiteX5" fmla="*/ 1245662 w 4983477"/>
              <a:gd name="connsiteY5" fmla="*/ 4922396 h 5270565"/>
              <a:gd name="connsiteX6" fmla="*/ 23947 w 4983477"/>
              <a:gd name="connsiteY6" fmla="*/ 3245125 h 5270565"/>
              <a:gd name="connsiteX7" fmla="*/ 652962 w 4983477"/>
              <a:gd name="connsiteY7" fmla="*/ 621546 h 5270565"/>
              <a:gd name="connsiteX8" fmla="*/ 2483773 w 4983477"/>
              <a:gd name="connsiteY8" fmla="*/ 292 h 5270565"/>
              <a:gd name="connsiteX0" fmla="*/ 2483773 w 4983477"/>
              <a:gd name="connsiteY0" fmla="*/ 292 h 5270565"/>
              <a:gd name="connsiteX1" fmla="*/ 4327789 w 4983477"/>
              <a:gd name="connsiteY1" fmla="*/ 911734 h 5270565"/>
              <a:gd name="connsiteX2" fmla="*/ 4983477 w 4983477"/>
              <a:gd name="connsiteY2" fmla="*/ 2468377 h 5270565"/>
              <a:gd name="connsiteX3" fmla="*/ 4473737 w 4983477"/>
              <a:gd name="connsiteY3" fmla="*/ 4178642 h 5270565"/>
              <a:gd name="connsiteX4" fmla="*/ 3231174 w 4983477"/>
              <a:gd name="connsiteY4" fmla="*/ 5203769 h 5270565"/>
              <a:gd name="connsiteX5" fmla="*/ 1245662 w 4983477"/>
              <a:gd name="connsiteY5" fmla="*/ 4922396 h 5270565"/>
              <a:gd name="connsiteX6" fmla="*/ 23947 w 4983477"/>
              <a:gd name="connsiteY6" fmla="*/ 3245125 h 5270565"/>
              <a:gd name="connsiteX7" fmla="*/ 652962 w 4983477"/>
              <a:gd name="connsiteY7" fmla="*/ 621546 h 5270565"/>
              <a:gd name="connsiteX8" fmla="*/ 2483773 w 4983477"/>
              <a:gd name="connsiteY8" fmla="*/ 292 h 5270565"/>
              <a:gd name="connsiteX0" fmla="*/ 2483773 w 4983477"/>
              <a:gd name="connsiteY0" fmla="*/ 317 h 5270590"/>
              <a:gd name="connsiteX1" fmla="*/ 4327789 w 4983477"/>
              <a:gd name="connsiteY1" fmla="*/ 911759 h 5270590"/>
              <a:gd name="connsiteX2" fmla="*/ 4983477 w 4983477"/>
              <a:gd name="connsiteY2" fmla="*/ 2468402 h 5270590"/>
              <a:gd name="connsiteX3" fmla="*/ 4473737 w 4983477"/>
              <a:gd name="connsiteY3" fmla="*/ 4178667 h 5270590"/>
              <a:gd name="connsiteX4" fmla="*/ 3231174 w 4983477"/>
              <a:gd name="connsiteY4" fmla="*/ 5203794 h 5270590"/>
              <a:gd name="connsiteX5" fmla="*/ 1245662 w 4983477"/>
              <a:gd name="connsiteY5" fmla="*/ 4922421 h 5270590"/>
              <a:gd name="connsiteX6" fmla="*/ 23947 w 4983477"/>
              <a:gd name="connsiteY6" fmla="*/ 3245150 h 5270590"/>
              <a:gd name="connsiteX7" fmla="*/ 652962 w 4983477"/>
              <a:gd name="connsiteY7" fmla="*/ 621571 h 5270590"/>
              <a:gd name="connsiteX8" fmla="*/ 2483773 w 4983477"/>
              <a:gd name="connsiteY8" fmla="*/ 317 h 5270590"/>
              <a:gd name="connsiteX0" fmla="*/ 2483773 w 4983477"/>
              <a:gd name="connsiteY0" fmla="*/ 317 h 5270590"/>
              <a:gd name="connsiteX1" fmla="*/ 4327789 w 4983477"/>
              <a:gd name="connsiteY1" fmla="*/ 911759 h 5270590"/>
              <a:gd name="connsiteX2" fmla="*/ 4983477 w 4983477"/>
              <a:gd name="connsiteY2" fmla="*/ 2468402 h 5270590"/>
              <a:gd name="connsiteX3" fmla="*/ 4473737 w 4983477"/>
              <a:gd name="connsiteY3" fmla="*/ 4178667 h 5270590"/>
              <a:gd name="connsiteX4" fmla="*/ 3231174 w 4983477"/>
              <a:gd name="connsiteY4" fmla="*/ 5203794 h 5270590"/>
              <a:gd name="connsiteX5" fmla="*/ 1245662 w 4983477"/>
              <a:gd name="connsiteY5" fmla="*/ 4922421 h 5270590"/>
              <a:gd name="connsiteX6" fmla="*/ 23947 w 4983477"/>
              <a:gd name="connsiteY6" fmla="*/ 3245150 h 5270590"/>
              <a:gd name="connsiteX7" fmla="*/ 652962 w 4983477"/>
              <a:gd name="connsiteY7" fmla="*/ 621571 h 5270590"/>
              <a:gd name="connsiteX8" fmla="*/ 2483773 w 4983477"/>
              <a:gd name="connsiteY8" fmla="*/ 317 h 5270590"/>
              <a:gd name="connsiteX0" fmla="*/ 2483773 w 4983477"/>
              <a:gd name="connsiteY0" fmla="*/ 317 h 5270590"/>
              <a:gd name="connsiteX1" fmla="*/ 4327789 w 4983477"/>
              <a:gd name="connsiteY1" fmla="*/ 911759 h 5270590"/>
              <a:gd name="connsiteX2" fmla="*/ 4983477 w 4983477"/>
              <a:gd name="connsiteY2" fmla="*/ 2468402 h 5270590"/>
              <a:gd name="connsiteX3" fmla="*/ 4473737 w 4983477"/>
              <a:gd name="connsiteY3" fmla="*/ 4178667 h 5270590"/>
              <a:gd name="connsiteX4" fmla="*/ 3231174 w 4983477"/>
              <a:gd name="connsiteY4" fmla="*/ 5203794 h 5270590"/>
              <a:gd name="connsiteX5" fmla="*/ 1245662 w 4983477"/>
              <a:gd name="connsiteY5" fmla="*/ 4922421 h 5270590"/>
              <a:gd name="connsiteX6" fmla="*/ 23947 w 4983477"/>
              <a:gd name="connsiteY6" fmla="*/ 3245150 h 5270590"/>
              <a:gd name="connsiteX7" fmla="*/ 652962 w 4983477"/>
              <a:gd name="connsiteY7" fmla="*/ 621571 h 5270590"/>
              <a:gd name="connsiteX8" fmla="*/ 2483773 w 4983477"/>
              <a:gd name="connsiteY8" fmla="*/ 317 h 5270590"/>
              <a:gd name="connsiteX0" fmla="*/ 2483773 w 4983477"/>
              <a:gd name="connsiteY0" fmla="*/ 317 h 5270590"/>
              <a:gd name="connsiteX1" fmla="*/ 4327789 w 4983477"/>
              <a:gd name="connsiteY1" fmla="*/ 911759 h 5270590"/>
              <a:gd name="connsiteX2" fmla="*/ 4983477 w 4983477"/>
              <a:gd name="connsiteY2" fmla="*/ 2468402 h 5270590"/>
              <a:gd name="connsiteX3" fmla="*/ 4473737 w 4983477"/>
              <a:gd name="connsiteY3" fmla="*/ 4178667 h 5270590"/>
              <a:gd name="connsiteX4" fmla="*/ 3231174 w 4983477"/>
              <a:gd name="connsiteY4" fmla="*/ 5203794 h 5270590"/>
              <a:gd name="connsiteX5" fmla="*/ 1245662 w 4983477"/>
              <a:gd name="connsiteY5" fmla="*/ 4922421 h 5270590"/>
              <a:gd name="connsiteX6" fmla="*/ 23947 w 4983477"/>
              <a:gd name="connsiteY6" fmla="*/ 3245150 h 5270590"/>
              <a:gd name="connsiteX7" fmla="*/ 652962 w 4983477"/>
              <a:gd name="connsiteY7" fmla="*/ 621571 h 5270590"/>
              <a:gd name="connsiteX8" fmla="*/ 2483773 w 4983477"/>
              <a:gd name="connsiteY8" fmla="*/ 317 h 5270590"/>
              <a:gd name="connsiteX0" fmla="*/ 2483773 w 4983477"/>
              <a:gd name="connsiteY0" fmla="*/ 317 h 5270590"/>
              <a:gd name="connsiteX1" fmla="*/ 4327789 w 4983477"/>
              <a:gd name="connsiteY1" fmla="*/ 911759 h 5270590"/>
              <a:gd name="connsiteX2" fmla="*/ 4983477 w 4983477"/>
              <a:gd name="connsiteY2" fmla="*/ 2468402 h 5270590"/>
              <a:gd name="connsiteX3" fmla="*/ 4473737 w 4983477"/>
              <a:gd name="connsiteY3" fmla="*/ 4178667 h 5270590"/>
              <a:gd name="connsiteX4" fmla="*/ 3231174 w 4983477"/>
              <a:gd name="connsiteY4" fmla="*/ 5203794 h 5270590"/>
              <a:gd name="connsiteX5" fmla="*/ 1245662 w 4983477"/>
              <a:gd name="connsiteY5" fmla="*/ 4922421 h 5270590"/>
              <a:gd name="connsiteX6" fmla="*/ 23947 w 4983477"/>
              <a:gd name="connsiteY6" fmla="*/ 3245150 h 5270590"/>
              <a:gd name="connsiteX7" fmla="*/ 652962 w 4983477"/>
              <a:gd name="connsiteY7" fmla="*/ 621571 h 5270590"/>
              <a:gd name="connsiteX8" fmla="*/ 2483773 w 4983477"/>
              <a:gd name="connsiteY8" fmla="*/ 317 h 5270590"/>
              <a:gd name="connsiteX0" fmla="*/ 2480788 w 4980492"/>
              <a:gd name="connsiteY0" fmla="*/ 317 h 5270590"/>
              <a:gd name="connsiteX1" fmla="*/ 4324804 w 4980492"/>
              <a:gd name="connsiteY1" fmla="*/ 911759 h 5270590"/>
              <a:gd name="connsiteX2" fmla="*/ 4980492 w 4980492"/>
              <a:gd name="connsiteY2" fmla="*/ 2468402 h 5270590"/>
              <a:gd name="connsiteX3" fmla="*/ 4470752 w 4980492"/>
              <a:gd name="connsiteY3" fmla="*/ 4178667 h 5270590"/>
              <a:gd name="connsiteX4" fmla="*/ 3228189 w 4980492"/>
              <a:gd name="connsiteY4" fmla="*/ 5203794 h 5270590"/>
              <a:gd name="connsiteX5" fmla="*/ 1242677 w 4980492"/>
              <a:gd name="connsiteY5" fmla="*/ 4922421 h 5270590"/>
              <a:gd name="connsiteX6" fmla="*/ 20962 w 4980492"/>
              <a:gd name="connsiteY6" fmla="*/ 3245150 h 5270590"/>
              <a:gd name="connsiteX7" fmla="*/ 725198 w 4980492"/>
              <a:gd name="connsiteY7" fmla="*/ 691136 h 5270590"/>
              <a:gd name="connsiteX8" fmla="*/ 2480788 w 4980492"/>
              <a:gd name="connsiteY8" fmla="*/ 317 h 5270590"/>
              <a:gd name="connsiteX0" fmla="*/ 2557445 w 5057149"/>
              <a:gd name="connsiteY0" fmla="*/ 317 h 5273590"/>
              <a:gd name="connsiteX1" fmla="*/ 4401461 w 5057149"/>
              <a:gd name="connsiteY1" fmla="*/ 911759 h 5273590"/>
              <a:gd name="connsiteX2" fmla="*/ 5057149 w 5057149"/>
              <a:gd name="connsiteY2" fmla="*/ 2468402 h 5273590"/>
              <a:gd name="connsiteX3" fmla="*/ 4547409 w 5057149"/>
              <a:gd name="connsiteY3" fmla="*/ 4178667 h 5273590"/>
              <a:gd name="connsiteX4" fmla="*/ 3304846 w 5057149"/>
              <a:gd name="connsiteY4" fmla="*/ 5203794 h 5273590"/>
              <a:gd name="connsiteX5" fmla="*/ 1319334 w 5057149"/>
              <a:gd name="connsiteY5" fmla="*/ 4922421 h 5273590"/>
              <a:gd name="connsiteX6" fmla="*/ 20788 w 5057149"/>
              <a:gd name="connsiteY6" fmla="*/ 3152453 h 5273590"/>
              <a:gd name="connsiteX7" fmla="*/ 801855 w 5057149"/>
              <a:gd name="connsiteY7" fmla="*/ 691136 h 5273590"/>
              <a:gd name="connsiteX8" fmla="*/ 2557445 w 5057149"/>
              <a:gd name="connsiteY8" fmla="*/ 317 h 5273590"/>
              <a:gd name="connsiteX0" fmla="*/ 2557445 w 5057149"/>
              <a:gd name="connsiteY0" fmla="*/ 317 h 5319464"/>
              <a:gd name="connsiteX1" fmla="*/ 4401461 w 5057149"/>
              <a:gd name="connsiteY1" fmla="*/ 911759 h 5319464"/>
              <a:gd name="connsiteX2" fmla="*/ 5057149 w 5057149"/>
              <a:gd name="connsiteY2" fmla="*/ 2468402 h 5319464"/>
              <a:gd name="connsiteX3" fmla="*/ 4547409 w 5057149"/>
              <a:gd name="connsiteY3" fmla="*/ 4178667 h 5319464"/>
              <a:gd name="connsiteX4" fmla="*/ 3304846 w 5057149"/>
              <a:gd name="connsiteY4" fmla="*/ 5203794 h 5319464"/>
              <a:gd name="connsiteX5" fmla="*/ 1308091 w 5057149"/>
              <a:gd name="connsiteY5" fmla="*/ 5063694 h 5319464"/>
              <a:gd name="connsiteX6" fmla="*/ 20788 w 5057149"/>
              <a:gd name="connsiteY6" fmla="*/ 3152453 h 5319464"/>
              <a:gd name="connsiteX7" fmla="*/ 801855 w 5057149"/>
              <a:gd name="connsiteY7" fmla="*/ 691136 h 5319464"/>
              <a:gd name="connsiteX8" fmla="*/ 2557445 w 5057149"/>
              <a:gd name="connsiteY8" fmla="*/ 317 h 5319464"/>
              <a:gd name="connsiteX0" fmla="*/ 2647423 w 5147127"/>
              <a:gd name="connsiteY0" fmla="*/ 317 h 5315767"/>
              <a:gd name="connsiteX1" fmla="*/ 4491439 w 5147127"/>
              <a:gd name="connsiteY1" fmla="*/ 911759 h 5315767"/>
              <a:gd name="connsiteX2" fmla="*/ 5147127 w 5147127"/>
              <a:gd name="connsiteY2" fmla="*/ 2468402 h 5315767"/>
              <a:gd name="connsiteX3" fmla="*/ 4637387 w 5147127"/>
              <a:gd name="connsiteY3" fmla="*/ 4178667 h 5315767"/>
              <a:gd name="connsiteX4" fmla="*/ 3394824 w 5147127"/>
              <a:gd name="connsiteY4" fmla="*/ 5203794 h 5315767"/>
              <a:gd name="connsiteX5" fmla="*/ 1398069 w 5147127"/>
              <a:gd name="connsiteY5" fmla="*/ 5063694 h 5315767"/>
              <a:gd name="connsiteX6" fmla="*/ 18433 w 5147127"/>
              <a:gd name="connsiteY6" fmla="*/ 3218733 h 5315767"/>
              <a:gd name="connsiteX7" fmla="*/ 891833 w 5147127"/>
              <a:gd name="connsiteY7" fmla="*/ 691136 h 5315767"/>
              <a:gd name="connsiteX8" fmla="*/ 2647423 w 5147127"/>
              <a:gd name="connsiteY8" fmla="*/ 317 h 5315767"/>
              <a:gd name="connsiteX0" fmla="*/ 2647423 w 5147127"/>
              <a:gd name="connsiteY0" fmla="*/ 368 h 5315818"/>
              <a:gd name="connsiteX1" fmla="*/ 4516706 w 5147127"/>
              <a:gd name="connsiteY1" fmla="*/ 850916 h 5315818"/>
              <a:gd name="connsiteX2" fmla="*/ 5147127 w 5147127"/>
              <a:gd name="connsiteY2" fmla="*/ 2468453 h 5315818"/>
              <a:gd name="connsiteX3" fmla="*/ 4637387 w 5147127"/>
              <a:gd name="connsiteY3" fmla="*/ 4178718 h 5315818"/>
              <a:gd name="connsiteX4" fmla="*/ 3394824 w 5147127"/>
              <a:gd name="connsiteY4" fmla="*/ 5203845 h 5315818"/>
              <a:gd name="connsiteX5" fmla="*/ 1398069 w 5147127"/>
              <a:gd name="connsiteY5" fmla="*/ 5063745 h 5315818"/>
              <a:gd name="connsiteX6" fmla="*/ 18433 w 5147127"/>
              <a:gd name="connsiteY6" fmla="*/ 3218784 h 5315818"/>
              <a:gd name="connsiteX7" fmla="*/ 891833 w 5147127"/>
              <a:gd name="connsiteY7" fmla="*/ 691187 h 5315818"/>
              <a:gd name="connsiteX8" fmla="*/ 2647423 w 5147127"/>
              <a:gd name="connsiteY8" fmla="*/ 368 h 5315818"/>
              <a:gd name="connsiteX0" fmla="*/ 2737017 w 5147522"/>
              <a:gd name="connsiteY0" fmla="*/ 284 h 5427044"/>
              <a:gd name="connsiteX1" fmla="*/ 4517101 w 5147522"/>
              <a:gd name="connsiteY1" fmla="*/ 962142 h 5427044"/>
              <a:gd name="connsiteX2" fmla="*/ 5147522 w 5147522"/>
              <a:gd name="connsiteY2" fmla="*/ 2579679 h 5427044"/>
              <a:gd name="connsiteX3" fmla="*/ 4637782 w 5147522"/>
              <a:gd name="connsiteY3" fmla="*/ 4289944 h 5427044"/>
              <a:gd name="connsiteX4" fmla="*/ 3395219 w 5147522"/>
              <a:gd name="connsiteY4" fmla="*/ 5315071 h 5427044"/>
              <a:gd name="connsiteX5" fmla="*/ 1398464 w 5147522"/>
              <a:gd name="connsiteY5" fmla="*/ 5174971 h 5427044"/>
              <a:gd name="connsiteX6" fmla="*/ 18828 w 5147522"/>
              <a:gd name="connsiteY6" fmla="*/ 3330010 h 5427044"/>
              <a:gd name="connsiteX7" fmla="*/ 892228 w 5147522"/>
              <a:gd name="connsiteY7" fmla="*/ 802413 h 5427044"/>
              <a:gd name="connsiteX8" fmla="*/ 2737017 w 5147522"/>
              <a:gd name="connsiteY8" fmla="*/ 284 h 5427044"/>
              <a:gd name="connsiteX0" fmla="*/ 2737017 w 5230100"/>
              <a:gd name="connsiteY0" fmla="*/ 284 h 5427044"/>
              <a:gd name="connsiteX1" fmla="*/ 4517101 w 5230100"/>
              <a:gd name="connsiteY1" fmla="*/ 962142 h 5427044"/>
              <a:gd name="connsiteX2" fmla="*/ 5230100 w 5230100"/>
              <a:gd name="connsiteY2" fmla="*/ 2554935 h 5427044"/>
              <a:gd name="connsiteX3" fmla="*/ 4637782 w 5230100"/>
              <a:gd name="connsiteY3" fmla="*/ 4289944 h 5427044"/>
              <a:gd name="connsiteX4" fmla="*/ 3395219 w 5230100"/>
              <a:gd name="connsiteY4" fmla="*/ 5315071 h 5427044"/>
              <a:gd name="connsiteX5" fmla="*/ 1398464 w 5230100"/>
              <a:gd name="connsiteY5" fmla="*/ 5174971 h 5427044"/>
              <a:gd name="connsiteX6" fmla="*/ 18828 w 5230100"/>
              <a:gd name="connsiteY6" fmla="*/ 3330010 h 5427044"/>
              <a:gd name="connsiteX7" fmla="*/ 892228 w 5230100"/>
              <a:gd name="connsiteY7" fmla="*/ 802413 h 5427044"/>
              <a:gd name="connsiteX8" fmla="*/ 2737017 w 5230100"/>
              <a:gd name="connsiteY8" fmla="*/ 284 h 5427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30100" h="5427044">
                <a:moveTo>
                  <a:pt x="2737017" y="284"/>
                </a:moveTo>
                <a:cubicBezTo>
                  <a:pt x="3054234" y="-13285"/>
                  <a:pt x="3941595" y="460124"/>
                  <a:pt x="4517101" y="962142"/>
                </a:cubicBezTo>
                <a:cubicBezTo>
                  <a:pt x="4815579" y="1459013"/>
                  <a:pt x="5171584" y="1973622"/>
                  <a:pt x="5230100" y="2554935"/>
                </a:cubicBezTo>
                <a:cubicBezTo>
                  <a:pt x="5079987" y="3261606"/>
                  <a:pt x="4943595" y="3829921"/>
                  <a:pt x="4637782" y="4289944"/>
                </a:cubicBezTo>
                <a:cubicBezTo>
                  <a:pt x="4331969" y="4749967"/>
                  <a:pt x="3708045" y="5200102"/>
                  <a:pt x="3395219" y="5315071"/>
                </a:cubicBezTo>
                <a:cubicBezTo>
                  <a:pt x="2942375" y="5464449"/>
                  <a:pt x="1961196" y="5505815"/>
                  <a:pt x="1398464" y="5174971"/>
                </a:cubicBezTo>
                <a:cubicBezTo>
                  <a:pt x="835732" y="4844128"/>
                  <a:pt x="130665" y="3959245"/>
                  <a:pt x="18828" y="3330010"/>
                </a:cubicBezTo>
                <a:cubicBezTo>
                  <a:pt x="-108957" y="2652928"/>
                  <a:pt x="439197" y="1357367"/>
                  <a:pt x="892228" y="802413"/>
                </a:cubicBezTo>
                <a:cubicBezTo>
                  <a:pt x="1345260" y="247459"/>
                  <a:pt x="2321559" y="23304"/>
                  <a:pt x="2737017" y="284"/>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BB62A60-15F4-C252-4484-E479291ECF9D}"/>
              </a:ext>
            </a:extLst>
          </p:cNvPr>
          <p:cNvSpPr>
            <a:spLocks noGrp="1"/>
          </p:cNvSpPr>
          <p:nvPr>
            <p:ph type="title"/>
          </p:nvPr>
        </p:nvSpPr>
        <p:spPr>
          <a:xfrm>
            <a:off x="1404366" y="2338873"/>
            <a:ext cx="3019709" cy="1496300"/>
          </a:xfrm>
        </p:spPr>
        <p:txBody>
          <a:bodyPr vert="horz" lIns="91440" tIns="45720" rIns="91440" bIns="45720" rtlCol="0" anchor="b">
            <a:normAutofit/>
          </a:bodyPr>
          <a:lstStyle/>
          <a:p>
            <a:pPr algn="ctr"/>
            <a:r>
              <a:rPr lang="en-US" sz="3200">
                <a:solidFill>
                  <a:schemeClr val="tx2"/>
                </a:solidFill>
              </a:rPr>
              <a:t>Any questions or feedback?</a:t>
            </a:r>
          </a:p>
        </p:txBody>
      </p:sp>
    </p:spTree>
    <p:extLst>
      <p:ext uri="{BB962C8B-B14F-4D97-AF65-F5344CB8AC3E}">
        <p14:creationId xmlns:p14="http://schemas.microsoft.com/office/powerpoint/2010/main" val="3317141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DC7A38-D768-CE21-0395-492F5A4AF3AD}"/>
              </a:ext>
            </a:extLst>
          </p:cNvPr>
          <p:cNvSpPr>
            <a:spLocks noGrp="1"/>
          </p:cNvSpPr>
          <p:nvPr>
            <p:ph type="title"/>
          </p:nvPr>
        </p:nvSpPr>
        <p:spPr>
          <a:xfrm>
            <a:off x="1389278" y="1233241"/>
            <a:ext cx="3240506" cy="4064628"/>
          </a:xfrm>
        </p:spPr>
        <p:txBody>
          <a:bodyPr>
            <a:normAutofit/>
          </a:bodyPr>
          <a:lstStyle/>
          <a:p>
            <a:pPr algn="ctr"/>
            <a:r>
              <a:rPr lang="en-GB" dirty="0">
                <a:solidFill>
                  <a:srgbClr val="FFFFFF"/>
                </a:solidFill>
              </a:rPr>
              <a:t>Thanks for your time </a:t>
            </a:r>
            <a:r>
              <a:rPr lang="en-GB" dirty="0">
                <a:solidFill>
                  <a:srgbClr val="FFFFFF"/>
                </a:solidFill>
                <a:sym typeface="Wingdings" panose="05000000000000000000" pitchFamily="2" charset="2"/>
              </a:rPr>
              <a:t></a:t>
            </a:r>
            <a:endParaRPr lang="en-GB" dirty="0">
              <a:solidFill>
                <a:srgbClr val="FFFFFF"/>
              </a:solidFill>
            </a:endParaRP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D87229FF-0A1D-3841-2EFB-53ABB0083AC1}"/>
              </a:ext>
            </a:extLst>
          </p:cNvPr>
          <p:cNvSpPr>
            <a:spLocks noGrp="1"/>
          </p:cNvSpPr>
          <p:nvPr>
            <p:ph idx="1"/>
          </p:nvPr>
        </p:nvSpPr>
        <p:spPr>
          <a:xfrm>
            <a:off x="6096000" y="820880"/>
            <a:ext cx="5257799" cy="4889350"/>
          </a:xfrm>
        </p:spPr>
        <p:txBody>
          <a:bodyPr anchor="t">
            <a:normAutofit/>
          </a:bodyPr>
          <a:lstStyle/>
          <a:p>
            <a:r>
              <a:rPr lang="en-GB" dirty="0"/>
              <a:t>If you have any further questions or feedback, please don’t hesitate to get in touch</a:t>
            </a:r>
          </a:p>
          <a:p>
            <a:r>
              <a:rPr lang="en-GB" dirty="0"/>
              <a:t>If you work in a department or team that you would like more support on this, please contact the project lead at</a:t>
            </a:r>
          </a:p>
          <a:p>
            <a:pPr marL="457200" lvl="1" indent="0">
              <a:buNone/>
            </a:pPr>
            <a:r>
              <a:rPr lang="en-GB" dirty="0"/>
              <a:t>   </a:t>
            </a:r>
            <a:r>
              <a:rPr lang="en-GB" dirty="0">
                <a:hlinkClick r:id="rId3"/>
              </a:rPr>
              <a:t>hannah.sauer@kcl.ac.uk</a:t>
            </a:r>
            <a:r>
              <a:rPr lang="en-GB" dirty="0"/>
              <a:t> </a:t>
            </a:r>
          </a:p>
          <a:p>
            <a:endParaRPr lang="en-GB" dirty="0"/>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6" name="Graphic 5" descr="Envelope with solid fill">
            <a:extLst>
              <a:ext uri="{FF2B5EF4-FFF2-40B4-BE49-F238E27FC236}">
                <a16:creationId xmlns:a16="http://schemas.microsoft.com/office/drawing/2014/main" id="{79656AA5-AA5F-C54F-4E6A-64421A9689B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48564" y="3585609"/>
            <a:ext cx="695461" cy="695461"/>
          </a:xfrm>
          <a:prstGeom prst="rect">
            <a:avLst/>
          </a:prstGeom>
        </p:spPr>
      </p:pic>
    </p:spTree>
    <p:extLst>
      <p:ext uri="{BB962C8B-B14F-4D97-AF65-F5344CB8AC3E}">
        <p14:creationId xmlns:p14="http://schemas.microsoft.com/office/powerpoint/2010/main" val="4116609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1DC6ABD-215C-4EA8-A483-CEF5B99AB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3A7B0E-99B1-DCA3-EB29-A75617658B49}"/>
              </a:ext>
            </a:extLst>
          </p:cNvPr>
          <p:cNvSpPr>
            <a:spLocks noGrp="1"/>
          </p:cNvSpPr>
          <p:nvPr>
            <p:ph type="title"/>
          </p:nvPr>
        </p:nvSpPr>
        <p:spPr>
          <a:xfrm>
            <a:off x="0" y="269323"/>
            <a:ext cx="5386597" cy="2273019"/>
          </a:xfrm>
        </p:spPr>
        <p:txBody>
          <a:bodyPr vert="horz" lIns="91440" tIns="45720" rIns="91440" bIns="45720" rtlCol="0" anchor="b">
            <a:normAutofit/>
          </a:bodyPr>
          <a:lstStyle/>
          <a:p>
            <a:pPr algn="ctr"/>
            <a:r>
              <a:rPr lang="en-US" sz="5100" kern="1200" dirty="0">
                <a:latin typeface="+mj-lt"/>
                <a:ea typeface="+mj-ea"/>
                <a:cs typeface="+mj-cs"/>
              </a:rPr>
              <a:t>What is the Hidden Disabilit</a:t>
            </a:r>
            <a:r>
              <a:rPr lang="en-US" sz="5100" b="1" u="sng" kern="1200" dirty="0">
                <a:latin typeface="+mj-lt"/>
                <a:ea typeface="+mj-ea"/>
                <a:cs typeface="+mj-cs"/>
              </a:rPr>
              <a:t>ies</a:t>
            </a:r>
            <a:r>
              <a:rPr lang="en-US" sz="5100" kern="1200" dirty="0">
                <a:latin typeface="+mj-lt"/>
                <a:ea typeface="+mj-ea"/>
                <a:cs typeface="+mj-cs"/>
              </a:rPr>
              <a:t> Sunflower?</a:t>
            </a:r>
          </a:p>
        </p:txBody>
      </p:sp>
      <p:grpSp>
        <p:nvGrpSpPr>
          <p:cNvPr id="12" name="Group 11">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16432" y="1"/>
            <a:ext cx="2446384" cy="5777808"/>
            <a:chOff x="329184" y="1"/>
            <a:chExt cx="524256" cy="5777808"/>
          </a:xfrm>
        </p:grpSpPr>
        <p:cxnSp>
          <p:nvCxnSpPr>
            <p:cNvPr id="13" name="Straight Connector 12">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6598" y="269324"/>
            <a:ext cx="6116779" cy="620877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D4539FF-0848-31BC-E1C1-EAEBBE4045F8}"/>
              </a:ext>
            </a:extLst>
          </p:cNvPr>
          <p:cNvSpPr txBox="1"/>
          <p:nvPr/>
        </p:nvSpPr>
        <p:spPr>
          <a:xfrm>
            <a:off x="5573949" y="544748"/>
            <a:ext cx="5904606" cy="4698722"/>
          </a:xfrm>
          <a:prstGeom prst="rect">
            <a:avLst/>
          </a:prstGeom>
          <a:noFill/>
        </p:spPr>
        <p:txBody>
          <a:bodyPr wrap="square" lIns="91440" tIns="45720" rIns="91440" bIns="45720" rtlCol="0" anchor="t">
            <a:spAutoFit/>
          </a:bodyPr>
          <a:lstStyle/>
          <a:p>
            <a:pPr marL="342900" indent="-342900">
              <a:spcAft>
                <a:spcPts val="700"/>
              </a:spcAft>
              <a:buFont typeface="Arial"/>
              <a:buChar char="•"/>
            </a:pPr>
            <a:r>
              <a:rPr lang="en-GB" sz="2400" dirty="0">
                <a:solidFill>
                  <a:srgbClr val="000000"/>
                </a:solidFill>
                <a:latin typeface="Calibri"/>
                <a:cs typeface="Calibri"/>
              </a:rPr>
              <a:t>A global initiative </a:t>
            </a:r>
            <a:r>
              <a:rPr lang="en-GB" sz="2400" b="0" i="0" dirty="0">
                <a:solidFill>
                  <a:srgbClr val="000000"/>
                </a:solidFill>
                <a:effectLst/>
                <a:latin typeface="Calibri"/>
                <a:cs typeface="Calibri"/>
              </a:rPr>
              <a:t>that </a:t>
            </a:r>
            <a:r>
              <a:rPr lang="en-GB" sz="2400" dirty="0">
                <a:solidFill>
                  <a:srgbClr val="000000"/>
                </a:solidFill>
                <a:latin typeface="Calibri"/>
                <a:cs typeface="Calibri"/>
              </a:rPr>
              <a:t>started in UK airports </a:t>
            </a:r>
            <a:r>
              <a:rPr lang="en-GB" sz="2400" b="0" i="0" dirty="0">
                <a:solidFill>
                  <a:srgbClr val="000000"/>
                </a:solidFill>
                <a:effectLst/>
                <a:latin typeface="Calibri"/>
                <a:cs typeface="Calibri"/>
              </a:rPr>
              <a:t>and </a:t>
            </a:r>
            <a:r>
              <a:rPr lang="en-GB" sz="2400" dirty="0">
                <a:solidFill>
                  <a:srgbClr val="000000"/>
                </a:solidFill>
                <a:latin typeface="Calibri"/>
                <a:cs typeface="Calibri"/>
              </a:rPr>
              <a:t>has since expanded – as you may know, we are now a member!</a:t>
            </a:r>
            <a:endParaRPr lang="en-US" sz="2400" dirty="0">
              <a:latin typeface="Calibri"/>
              <a:cs typeface="Calibri"/>
            </a:endParaRPr>
          </a:p>
          <a:p>
            <a:pPr marL="342900" indent="-342900">
              <a:spcAft>
                <a:spcPts val="700"/>
              </a:spcAft>
              <a:buFont typeface="Arial"/>
              <a:buChar char="•"/>
            </a:pPr>
            <a:r>
              <a:rPr lang="en-GB" sz="2400" dirty="0">
                <a:solidFill>
                  <a:srgbClr val="000000"/>
                </a:solidFill>
                <a:latin typeface="Calibri"/>
                <a:cs typeface="Calibri"/>
              </a:rPr>
              <a:t>A </a:t>
            </a:r>
            <a:r>
              <a:rPr lang="en-GB" sz="2400" b="0" i="0" dirty="0">
                <a:solidFill>
                  <a:srgbClr val="000000"/>
                </a:solidFill>
                <a:effectLst/>
                <a:latin typeface="Calibri"/>
                <a:cs typeface="Calibri"/>
              </a:rPr>
              <a:t>tool to </a:t>
            </a:r>
            <a:r>
              <a:rPr lang="en-GB" sz="2400" b="1" i="0" dirty="0">
                <a:solidFill>
                  <a:srgbClr val="000000"/>
                </a:solidFill>
                <a:effectLst/>
                <a:latin typeface="Calibri"/>
                <a:cs typeface="Calibri"/>
              </a:rPr>
              <a:t>voluntarily</a:t>
            </a:r>
            <a:r>
              <a:rPr lang="en-GB" sz="2400" dirty="0">
                <a:solidFill>
                  <a:srgbClr val="000000"/>
                </a:solidFill>
                <a:latin typeface="Calibri"/>
                <a:cs typeface="Calibri"/>
              </a:rPr>
              <a:t> make an unseen disability or condition known</a:t>
            </a:r>
            <a:r>
              <a:rPr lang="en-GB" sz="2400" b="0" i="0" dirty="0">
                <a:solidFill>
                  <a:srgbClr val="000000"/>
                </a:solidFill>
                <a:effectLst/>
                <a:latin typeface="Calibri"/>
                <a:cs typeface="Calibri"/>
              </a:rPr>
              <a:t>, </a:t>
            </a:r>
            <a:r>
              <a:rPr lang="en-GB" sz="2400" dirty="0">
                <a:solidFill>
                  <a:srgbClr val="000000"/>
                </a:solidFill>
                <a:latin typeface="Calibri"/>
                <a:cs typeface="Calibri"/>
              </a:rPr>
              <a:t>so </a:t>
            </a:r>
            <a:r>
              <a:rPr lang="en-GB" sz="2400" b="0" i="0" dirty="0">
                <a:solidFill>
                  <a:srgbClr val="000000"/>
                </a:solidFill>
                <a:effectLst/>
                <a:latin typeface="Calibri"/>
                <a:cs typeface="Calibri"/>
              </a:rPr>
              <a:t>that </a:t>
            </a:r>
            <a:r>
              <a:rPr lang="en-GB" sz="2400" dirty="0">
                <a:solidFill>
                  <a:srgbClr val="000000"/>
                </a:solidFill>
                <a:latin typeface="Calibri"/>
                <a:cs typeface="Calibri"/>
              </a:rPr>
              <a:t>the individual can access additional assistance</a:t>
            </a:r>
            <a:r>
              <a:rPr lang="en-GB" sz="2400" b="0" i="0" dirty="0">
                <a:solidFill>
                  <a:srgbClr val="000000"/>
                </a:solidFill>
                <a:effectLst/>
                <a:latin typeface="Calibri"/>
                <a:cs typeface="Calibri"/>
              </a:rPr>
              <a:t>, time </a:t>
            </a:r>
            <a:r>
              <a:rPr lang="en-GB" sz="2400" dirty="0">
                <a:solidFill>
                  <a:srgbClr val="000000"/>
                </a:solidFill>
                <a:latin typeface="Calibri"/>
                <a:cs typeface="Calibri"/>
              </a:rPr>
              <a:t>and/</a:t>
            </a:r>
            <a:r>
              <a:rPr lang="en-GB" sz="2400" b="0" i="0" dirty="0">
                <a:solidFill>
                  <a:srgbClr val="000000"/>
                </a:solidFill>
                <a:effectLst/>
                <a:latin typeface="Calibri"/>
                <a:cs typeface="Calibri"/>
              </a:rPr>
              <a:t>or </a:t>
            </a:r>
            <a:r>
              <a:rPr lang="en-GB" sz="2400" dirty="0">
                <a:solidFill>
                  <a:srgbClr val="000000"/>
                </a:solidFill>
                <a:latin typeface="Calibri"/>
                <a:cs typeface="Calibri"/>
              </a:rPr>
              <a:t>understanding</a:t>
            </a:r>
            <a:r>
              <a:rPr lang="en-GB" sz="2400" b="0" i="0" dirty="0">
                <a:solidFill>
                  <a:srgbClr val="000000"/>
                </a:solidFill>
                <a:effectLst/>
                <a:latin typeface="Calibri"/>
                <a:cs typeface="Calibri"/>
              </a:rPr>
              <a:t>.</a:t>
            </a:r>
            <a:endParaRPr lang="en-GB" sz="2400" dirty="0">
              <a:solidFill>
                <a:srgbClr val="000000"/>
              </a:solidFill>
              <a:latin typeface="Calibri"/>
              <a:cs typeface="Calibri"/>
            </a:endParaRPr>
          </a:p>
          <a:p>
            <a:pPr marL="342900" indent="-342900">
              <a:spcAft>
                <a:spcPts val="700"/>
              </a:spcAft>
              <a:buFont typeface="Arial"/>
              <a:buChar char="•"/>
            </a:pPr>
            <a:r>
              <a:rPr lang="en-GB" sz="2400" dirty="0">
                <a:solidFill>
                  <a:srgbClr val="000000"/>
                </a:solidFill>
                <a:latin typeface="Calibri"/>
                <a:cs typeface="Calibri"/>
              </a:rPr>
              <a:t>One step in King’s journey towards better understanding and inclusion around non-visible conditions and disabilities.</a:t>
            </a:r>
          </a:p>
          <a:p>
            <a:pPr marL="342900" indent="-342900">
              <a:spcAft>
                <a:spcPts val="700"/>
              </a:spcAft>
              <a:buFont typeface="Arial"/>
              <a:buChar char="•"/>
            </a:pPr>
            <a:endParaRPr lang="en-GB" dirty="0">
              <a:cs typeface="Calibri" panose="020F0502020204030204"/>
            </a:endParaRPr>
          </a:p>
          <a:p>
            <a:pPr marL="285750" indent="-285750">
              <a:spcAft>
                <a:spcPts val="700"/>
              </a:spcAft>
              <a:buFont typeface="Arial"/>
              <a:buChar char="•"/>
            </a:pPr>
            <a:endParaRPr lang="en-GB" dirty="0">
              <a:solidFill>
                <a:srgbClr val="000000"/>
              </a:solidFill>
              <a:latin typeface="museo-sans"/>
              <a:ea typeface="Calibri"/>
              <a:cs typeface="Calibri"/>
            </a:endParaRPr>
          </a:p>
        </p:txBody>
      </p:sp>
      <p:pic>
        <p:nvPicPr>
          <p:cNvPr id="6" name="Picture 5">
            <a:extLst>
              <a:ext uri="{FF2B5EF4-FFF2-40B4-BE49-F238E27FC236}">
                <a16:creationId xmlns:a16="http://schemas.microsoft.com/office/drawing/2014/main" id="{FA84C101-1F15-10F7-4FC4-07596BD86022}"/>
              </a:ext>
            </a:extLst>
          </p:cNvPr>
          <p:cNvPicPr>
            <a:picLocks noChangeAspect="1"/>
          </p:cNvPicPr>
          <p:nvPr/>
        </p:nvPicPr>
        <p:blipFill rotWithShape="1">
          <a:blip r:embed="rId3"/>
          <a:srcRect l="9945" t="5243" r="10086" b="4224"/>
          <a:stretch/>
        </p:blipFill>
        <p:spPr>
          <a:xfrm>
            <a:off x="427144" y="3598869"/>
            <a:ext cx="1963025" cy="2933537"/>
          </a:xfrm>
          <a:prstGeom prst="rect">
            <a:avLst/>
          </a:prstGeom>
        </p:spPr>
      </p:pic>
      <p:pic>
        <p:nvPicPr>
          <p:cNvPr id="8" name="Picture 7">
            <a:extLst>
              <a:ext uri="{FF2B5EF4-FFF2-40B4-BE49-F238E27FC236}">
                <a16:creationId xmlns:a16="http://schemas.microsoft.com/office/drawing/2014/main" id="{BFB80A57-53B1-E3DA-3D84-BB8ED37AAD64}"/>
              </a:ext>
            </a:extLst>
          </p:cNvPr>
          <p:cNvPicPr>
            <a:picLocks noChangeAspect="1"/>
          </p:cNvPicPr>
          <p:nvPr/>
        </p:nvPicPr>
        <p:blipFill>
          <a:blip r:embed="rId4"/>
          <a:stretch>
            <a:fillRect/>
          </a:stretch>
        </p:blipFill>
        <p:spPr>
          <a:xfrm>
            <a:off x="2993190" y="2988742"/>
            <a:ext cx="2200154" cy="2933538"/>
          </a:xfrm>
          <a:prstGeom prst="rect">
            <a:avLst/>
          </a:prstGeom>
        </p:spPr>
      </p:pic>
    </p:spTree>
    <p:extLst>
      <p:ext uri="{BB962C8B-B14F-4D97-AF65-F5344CB8AC3E}">
        <p14:creationId xmlns:p14="http://schemas.microsoft.com/office/powerpoint/2010/main" val="4246301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D2B32F-9A24-E0E2-D2BC-E6874B40379B}"/>
              </a:ext>
            </a:extLst>
          </p:cNvPr>
          <p:cNvSpPr>
            <a:spLocks noGrp="1"/>
          </p:cNvSpPr>
          <p:nvPr>
            <p:ph type="title"/>
          </p:nvPr>
        </p:nvSpPr>
        <p:spPr>
          <a:xfrm>
            <a:off x="5297762" y="329184"/>
            <a:ext cx="6251110" cy="1783080"/>
          </a:xfrm>
        </p:spPr>
        <p:txBody>
          <a:bodyPr anchor="b">
            <a:normAutofit fontScale="90000"/>
          </a:bodyPr>
          <a:lstStyle/>
          <a:p>
            <a:r>
              <a:rPr lang="en-US" sz="5000" dirty="0">
                <a:cs typeface="Calibri Light"/>
              </a:rPr>
              <a:t>At King’s, our goal is for the Sunflower to help us</a:t>
            </a:r>
            <a:endParaRPr lang="en-US" sz="5000" dirty="0"/>
          </a:p>
        </p:txBody>
      </p:sp>
      <p:pic>
        <p:nvPicPr>
          <p:cNvPr id="5" name="Picture 4" descr="Light bulb on yellow background with sketched light beams and cord">
            <a:extLst>
              <a:ext uri="{FF2B5EF4-FFF2-40B4-BE49-F238E27FC236}">
                <a16:creationId xmlns:a16="http://schemas.microsoft.com/office/drawing/2014/main" id="{116B7383-EE86-3201-C3F8-02CE68132981}"/>
              </a:ext>
            </a:extLst>
          </p:cNvPr>
          <p:cNvPicPr>
            <a:picLocks noChangeAspect="1"/>
          </p:cNvPicPr>
          <p:nvPr/>
        </p:nvPicPr>
        <p:blipFill rotWithShape="1">
          <a:blip r:embed="rId3"/>
          <a:srcRect l="50272" r="7948" b="3"/>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5D3A5FF-DC6B-3671-D741-D8829DC045C8}"/>
              </a:ext>
            </a:extLst>
          </p:cNvPr>
          <p:cNvSpPr>
            <a:spLocks noGrp="1"/>
          </p:cNvSpPr>
          <p:nvPr>
            <p:ph idx="1"/>
          </p:nvPr>
        </p:nvSpPr>
        <p:spPr>
          <a:xfrm>
            <a:off x="5297762" y="2706624"/>
            <a:ext cx="6251110" cy="3483864"/>
          </a:xfrm>
        </p:spPr>
        <p:txBody>
          <a:bodyPr vert="horz" lIns="91440" tIns="45720" rIns="91440" bIns="45720" rtlCol="0" anchor="t">
            <a:normAutofit/>
          </a:bodyPr>
          <a:lstStyle/>
          <a:p>
            <a:r>
              <a:rPr lang="en-US" sz="2200" dirty="0">
                <a:cs typeface="Calibri"/>
              </a:rPr>
              <a:t>Create inclusion through awareness, increasing our understanding of different conditions and most importantly, of how to reduce barriers</a:t>
            </a:r>
          </a:p>
          <a:p>
            <a:r>
              <a:rPr lang="en-US" sz="2200" dirty="0">
                <a:cs typeface="Calibri"/>
              </a:rPr>
              <a:t>Make a tangible difference to colleagues and students with hidden disabilities or conditions</a:t>
            </a:r>
          </a:p>
          <a:p>
            <a:r>
              <a:rPr lang="en-US" sz="2200" dirty="0">
                <a:cs typeface="Calibri"/>
              </a:rPr>
              <a:t>Create a space where more people feel happy to share their needs and experiences, opening up new conversations</a:t>
            </a:r>
          </a:p>
        </p:txBody>
      </p:sp>
    </p:spTree>
    <p:extLst>
      <p:ext uri="{BB962C8B-B14F-4D97-AF65-F5344CB8AC3E}">
        <p14:creationId xmlns:p14="http://schemas.microsoft.com/office/powerpoint/2010/main" val="741384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Freeform: Shape 13">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Arc 15">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2" name="Title 1">
            <a:extLst>
              <a:ext uri="{FF2B5EF4-FFF2-40B4-BE49-F238E27FC236}">
                <a16:creationId xmlns:a16="http://schemas.microsoft.com/office/drawing/2014/main" id="{B91B15C3-7493-45BC-860A-B932E2BEDB14}"/>
              </a:ext>
            </a:extLst>
          </p:cNvPr>
          <p:cNvSpPr txBox="1">
            <a:spLocks/>
          </p:cNvSpPr>
          <p:nvPr/>
        </p:nvSpPr>
        <p:spPr>
          <a:xfrm>
            <a:off x="-13872" y="0"/>
            <a:ext cx="535618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Project Timeline</a:t>
            </a:r>
          </a:p>
        </p:txBody>
      </p:sp>
      <p:graphicFrame>
        <p:nvGraphicFramePr>
          <p:cNvPr id="24" name="Diagram 23">
            <a:extLst>
              <a:ext uri="{FF2B5EF4-FFF2-40B4-BE49-F238E27FC236}">
                <a16:creationId xmlns:a16="http://schemas.microsoft.com/office/drawing/2014/main" id="{CF4CA030-FFE4-5C23-60B1-C66B9C6EA10D}"/>
              </a:ext>
            </a:extLst>
          </p:cNvPr>
          <p:cNvGraphicFramePr/>
          <p:nvPr>
            <p:extLst>
              <p:ext uri="{D42A27DB-BD31-4B8C-83A1-F6EECF244321}">
                <p14:modId xmlns:p14="http://schemas.microsoft.com/office/powerpoint/2010/main" val="2686958139"/>
              </p:ext>
            </p:extLst>
          </p:nvPr>
        </p:nvGraphicFramePr>
        <p:xfrm>
          <a:off x="13872" y="1153664"/>
          <a:ext cx="121920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5" name="Picture 2" descr="Hidden Disabilities Sunflower">
            <a:extLst>
              <a:ext uri="{FF2B5EF4-FFF2-40B4-BE49-F238E27FC236}">
                <a16:creationId xmlns:a16="http://schemas.microsoft.com/office/drawing/2014/main" id="{EE9A036C-CDF4-B11B-CCB8-96B6265688C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93090" y="256349"/>
            <a:ext cx="3398880" cy="793072"/>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a:extLst>
              <a:ext uri="{FF2B5EF4-FFF2-40B4-BE49-F238E27FC236}">
                <a16:creationId xmlns:a16="http://schemas.microsoft.com/office/drawing/2014/main" id="{ED5F4E46-84E2-6279-0ED0-0B9D9463A60F}"/>
              </a:ext>
            </a:extLst>
          </p:cNvPr>
          <p:cNvSpPr/>
          <p:nvPr/>
        </p:nvSpPr>
        <p:spPr>
          <a:xfrm>
            <a:off x="1" y="5019617"/>
            <a:ext cx="3255666" cy="303776"/>
          </a:xfrm>
          <a:prstGeom prst="rect">
            <a:avLst/>
          </a:prstGeom>
          <a:gradFill flip="none" rotWithShape="1">
            <a:gsLst>
              <a:gs pos="0">
                <a:schemeClr val="accent2"/>
              </a:gs>
              <a:gs pos="100000">
                <a:schemeClr val="accent6"/>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June</a:t>
            </a:r>
          </a:p>
        </p:txBody>
      </p:sp>
      <p:sp>
        <p:nvSpPr>
          <p:cNvPr id="27" name="Rectangle 26">
            <a:extLst>
              <a:ext uri="{FF2B5EF4-FFF2-40B4-BE49-F238E27FC236}">
                <a16:creationId xmlns:a16="http://schemas.microsoft.com/office/drawing/2014/main" id="{B3C89ACE-C69D-5374-47A2-EF17F51D5AFE}"/>
              </a:ext>
            </a:extLst>
          </p:cNvPr>
          <p:cNvSpPr/>
          <p:nvPr/>
        </p:nvSpPr>
        <p:spPr>
          <a:xfrm>
            <a:off x="3302634" y="5023186"/>
            <a:ext cx="2906526" cy="303776"/>
          </a:xfrm>
          <a:prstGeom prst="rect">
            <a:avLst/>
          </a:prstGeom>
          <a:gradFill>
            <a:gsLst>
              <a:gs pos="50000">
                <a:schemeClr val="accent2"/>
              </a:gs>
              <a:gs pos="1000">
                <a:schemeClr val="accent3"/>
              </a:gs>
              <a:gs pos="100000">
                <a:schemeClr val="accent2"/>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July, August</a:t>
            </a:r>
          </a:p>
        </p:txBody>
      </p:sp>
      <p:sp>
        <p:nvSpPr>
          <p:cNvPr id="28" name="Rectangle 27">
            <a:extLst>
              <a:ext uri="{FF2B5EF4-FFF2-40B4-BE49-F238E27FC236}">
                <a16:creationId xmlns:a16="http://schemas.microsoft.com/office/drawing/2014/main" id="{CD70E752-7080-9259-2234-71EC966F08BB}"/>
              </a:ext>
            </a:extLst>
          </p:cNvPr>
          <p:cNvSpPr/>
          <p:nvPr/>
        </p:nvSpPr>
        <p:spPr>
          <a:xfrm>
            <a:off x="6256128" y="5023186"/>
            <a:ext cx="1845747" cy="303776"/>
          </a:xfrm>
          <a:prstGeom prst="rect">
            <a:avLst/>
          </a:prstGeom>
          <a:gradFill>
            <a:gsLst>
              <a:gs pos="77000">
                <a:schemeClr val="accent3"/>
              </a:gs>
              <a:gs pos="1000">
                <a:schemeClr val="accent3"/>
              </a:gs>
              <a:gs pos="100000">
                <a:srgbClr val="00B050"/>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ysClr val="windowText" lastClr="000000"/>
                </a:solidFill>
              </a:rPr>
              <a:t>Sep, Oct</a:t>
            </a:r>
          </a:p>
        </p:txBody>
      </p:sp>
      <p:sp>
        <p:nvSpPr>
          <p:cNvPr id="29" name="Rectangle 28">
            <a:extLst>
              <a:ext uri="{FF2B5EF4-FFF2-40B4-BE49-F238E27FC236}">
                <a16:creationId xmlns:a16="http://schemas.microsoft.com/office/drawing/2014/main" id="{8F449406-AB54-F4AB-949D-E1EC10A722B2}"/>
              </a:ext>
            </a:extLst>
          </p:cNvPr>
          <p:cNvSpPr/>
          <p:nvPr/>
        </p:nvSpPr>
        <p:spPr>
          <a:xfrm>
            <a:off x="8208597" y="5010418"/>
            <a:ext cx="1974715" cy="312975"/>
          </a:xfrm>
          <a:prstGeom prst="rect">
            <a:avLst/>
          </a:prstGeom>
          <a:gradFill>
            <a:gsLst>
              <a:gs pos="53000">
                <a:schemeClr val="accent3"/>
              </a:gs>
              <a:gs pos="1000">
                <a:schemeClr val="accent4"/>
              </a:gs>
              <a:gs pos="100000">
                <a:schemeClr val="accent3"/>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Nov – Aug ‘24</a:t>
            </a:r>
          </a:p>
        </p:txBody>
      </p:sp>
      <p:sp>
        <p:nvSpPr>
          <p:cNvPr id="30" name="Rectangle 29">
            <a:extLst>
              <a:ext uri="{FF2B5EF4-FFF2-40B4-BE49-F238E27FC236}">
                <a16:creationId xmlns:a16="http://schemas.microsoft.com/office/drawing/2014/main" id="{E8449557-FC8F-086A-0299-D1FCB6C16ACD}"/>
              </a:ext>
            </a:extLst>
          </p:cNvPr>
          <p:cNvSpPr/>
          <p:nvPr/>
        </p:nvSpPr>
        <p:spPr>
          <a:xfrm>
            <a:off x="10261925" y="5015017"/>
            <a:ext cx="1901966" cy="3129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Sept ‘24 Onwards</a:t>
            </a:r>
          </a:p>
        </p:txBody>
      </p:sp>
      <p:sp>
        <p:nvSpPr>
          <p:cNvPr id="2" name="Rectangle: Rounded Corners 1">
            <a:extLst>
              <a:ext uri="{FF2B5EF4-FFF2-40B4-BE49-F238E27FC236}">
                <a16:creationId xmlns:a16="http://schemas.microsoft.com/office/drawing/2014/main" id="{CCDECA2F-C9E9-76B0-A1F5-7DD4C4376137}"/>
              </a:ext>
            </a:extLst>
          </p:cNvPr>
          <p:cNvSpPr/>
          <p:nvPr/>
        </p:nvSpPr>
        <p:spPr>
          <a:xfrm>
            <a:off x="616449" y="5702157"/>
            <a:ext cx="8065214" cy="899494"/>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GB" dirty="0">
                <a:solidFill>
                  <a:sysClr val="windowText" lastClr="000000"/>
                </a:solidFill>
              </a:rPr>
              <a:t>More targeted support within faculty and student facing spaces is being scheduled from the start of the new calendar year, so do reach out to Hannah &amp; Barry!</a:t>
            </a:r>
          </a:p>
        </p:txBody>
      </p:sp>
    </p:spTree>
    <p:extLst>
      <p:ext uri="{BB962C8B-B14F-4D97-AF65-F5344CB8AC3E}">
        <p14:creationId xmlns:p14="http://schemas.microsoft.com/office/powerpoint/2010/main" val="3175429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6C9A2E-1C68-ACF8-B95F-DC9816DCB5CD}"/>
              </a:ext>
            </a:extLst>
          </p:cNvPr>
          <p:cNvSpPr>
            <a:spLocks noGrp="1"/>
          </p:cNvSpPr>
          <p:nvPr>
            <p:ph type="title"/>
          </p:nvPr>
        </p:nvSpPr>
        <p:spPr>
          <a:xfrm>
            <a:off x="686834" y="1153572"/>
            <a:ext cx="3200400" cy="4461163"/>
          </a:xfrm>
        </p:spPr>
        <p:txBody>
          <a:bodyPr>
            <a:normAutofit/>
          </a:bodyPr>
          <a:lstStyle/>
          <a:p>
            <a:r>
              <a:rPr lang="en-GB" dirty="0">
                <a:solidFill>
                  <a:srgbClr val="FFFFFF"/>
                </a:solidFill>
              </a:rPr>
              <a:t>What Sunflower tools can I easily access?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6" name="Picture 5">
            <a:extLst>
              <a:ext uri="{FF2B5EF4-FFF2-40B4-BE49-F238E27FC236}">
                <a16:creationId xmlns:a16="http://schemas.microsoft.com/office/drawing/2014/main" id="{C2620924-9B90-2811-1FC1-FAE4D99E6942}"/>
              </a:ext>
            </a:extLst>
          </p:cNvPr>
          <p:cNvPicPr>
            <a:picLocks noChangeAspect="1"/>
          </p:cNvPicPr>
          <p:nvPr/>
        </p:nvPicPr>
        <p:blipFill rotWithShape="1">
          <a:blip r:embed="rId3"/>
          <a:srcRect l="-5240" t="-21902" r="-3194" b="-42859"/>
          <a:stretch/>
        </p:blipFill>
        <p:spPr>
          <a:xfrm>
            <a:off x="7801723" y="3526034"/>
            <a:ext cx="3300284" cy="2820739"/>
          </a:xfrm>
          <a:prstGeom prst="rect">
            <a:avLst/>
          </a:prstGeom>
        </p:spPr>
      </p:pic>
      <p:pic>
        <p:nvPicPr>
          <p:cNvPr id="9" name="Picture 8">
            <a:extLst>
              <a:ext uri="{FF2B5EF4-FFF2-40B4-BE49-F238E27FC236}">
                <a16:creationId xmlns:a16="http://schemas.microsoft.com/office/drawing/2014/main" id="{D3B1E650-188D-2C7C-2996-DC4D6DABFDBD}"/>
              </a:ext>
            </a:extLst>
          </p:cNvPr>
          <p:cNvPicPr>
            <a:picLocks noChangeAspect="1"/>
          </p:cNvPicPr>
          <p:nvPr/>
        </p:nvPicPr>
        <p:blipFill rotWithShape="1">
          <a:blip r:embed="rId4"/>
          <a:srcRect l="2645" t="-106760" r="1981" b="-80546"/>
          <a:stretch/>
        </p:blipFill>
        <p:spPr>
          <a:xfrm>
            <a:off x="4685370" y="3323966"/>
            <a:ext cx="3116353" cy="2863263"/>
          </a:xfrm>
          <a:prstGeom prst="rect">
            <a:avLst/>
          </a:prstGeom>
        </p:spPr>
      </p:pic>
      <p:pic>
        <p:nvPicPr>
          <p:cNvPr id="13" name="Picture 12" descr="A green lanyard with yellow sunflowers on it&#10;&#10;Description automatically generated">
            <a:extLst>
              <a:ext uri="{FF2B5EF4-FFF2-40B4-BE49-F238E27FC236}">
                <a16:creationId xmlns:a16="http://schemas.microsoft.com/office/drawing/2014/main" id="{3202A0FD-25FC-B48B-3997-896F8E83D15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49416" y="319088"/>
            <a:ext cx="5203371" cy="2723097"/>
          </a:xfrm>
          <a:prstGeom prst="rect">
            <a:avLst/>
          </a:prstGeom>
        </p:spPr>
      </p:pic>
      <p:sp>
        <p:nvSpPr>
          <p:cNvPr id="14" name="TextBox 13">
            <a:extLst>
              <a:ext uri="{FF2B5EF4-FFF2-40B4-BE49-F238E27FC236}">
                <a16:creationId xmlns:a16="http://schemas.microsoft.com/office/drawing/2014/main" id="{AB00A669-7930-D710-2EC5-B617554F3AD5}"/>
              </a:ext>
            </a:extLst>
          </p:cNvPr>
          <p:cNvSpPr txBox="1"/>
          <p:nvPr/>
        </p:nvSpPr>
        <p:spPr>
          <a:xfrm>
            <a:off x="5650963" y="5933306"/>
            <a:ext cx="5105400" cy="667390"/>
          </a:xfrm>
          <a:prstGeom prst="rect">
            <a:avLst/>
          </a:prstGeom>
          <a:noFill/>
        </p:spPr>
        <p:txBody>
          <a:bodyPr wrap="square" rtlCol="0">
            <a:spAutoFit/>
          </a:bodyPr>
          <a:lstStyle/>
          <a:p>
            <a:r>
              <a:rPr lang="en-GB" dirty="0"/>
              <a:t>On the Disability Inclusion Hub Sunflower page, under digital media resources!</a:t>
            </a:r>
          </a:p>
        </p:txBody>
      </p:sp>
      <p:pic>
        <p:nvPicPr>
          <p:cNvPr id="4" name="Graphic 3" descr="Line arrow: Clockwise curve with solid fill">
            <a:extLst>
              <a:ext uri="{FF2B5EF4-FFF2-40B4-BE49-F238E27FC236}">
                <a16:creationId xmlns:a16="http://schemas.microsoft.com/office/drawing/2014/main" id="{8E32BDBB-4C04-7D24-5135-A6B37982D31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805211" y="5432373"/>
            <a:ext cx="914400" cy="914400"/>
          </a:xfrm>
          <a:prstGeom prst="rect">
            <a:avLst/>
          </a:prstGeom>
        </p:spPr>
      </p:pic>
    </p:spTree>
    <p:extLst>
      <p:ext uri="{BB962C8B-B14F-4D97-AF65-F5344CB8AC3E}">
        <p14:creationId xmlns:p14="http://schemas.microsoft.com/office/powerpoint/2010/main" val="99920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FF35D-7BF8-4911-03E4-1C2F81B4780D}"/>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A85ADE5B-05B2-E3AB-E9AB-473137F59320}"/>
              </a:ext>
            </a:extLst>
          </p:cNvPr>
          <p:cNvSpPr>
            <a:spLocks noGrp="1"/>
          </p:cNvSpPr>
          <p:nvPr>
            <p:ph idx="1"/>
          </p:nvPr>
        </p:nvSpPr>
        <p:spPr/>
        <p:txBody>
          <a:bodyPr/>
          <a:lstStyle/>
          <a:p>
            <a:endParaRPr lang="en-GB"/>
          </a:p>
        </p:txBody>
      </p:sp>
      <p:sp useBgFill="1">
        <p:nvSpPr>
          <p:cNvPr id="4" name="Rectangle 3">
            <a:extLst>
              <a:ext uri="{FF2B5EF4-FFF2-40B4-BE49-F238E27FC236}">
                <a16:creationId xmlns:a16="http://schemas.microsoft.com/office/drawing/2014/main" id="{DA22A4A3-1A1A-9311-B6CD-99EA44652D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5CD4E5D-CAE7-81E8-C122-FCA2EFBC62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c 5">
            <a:extLst>
              <a:ext uri="{FF2B5EF4-FFF2-40B4-BE49-F238E27FC236}">
                <a16:creationId xmlns:a16="http://schemas.microsoft.com/office/drawing/2014/main" id="{71AA0978-61CD-62D2-5D1D-E601D6B9CE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Title 1">
            <a:extLst>
              <a:ext uri="{FF2B5EF4-FFF2-40B4-BE49-F238E27FC236}">
                <a16:creationId xmlns:a16="http://schemas.microsoft.com/office/drawing/2014/main" id="{D091348B-77EC-5A0E-4601-BD80E3FC1E44}"/>
              </a:ext>
            </a:extLst>
          </p:cNvPr>
          <p:cNvSpPr txBox="1">
            <a:spLocks/>
          </p:cNvSpPr>
          <p:nvPr/>
        </p:nvSpPr>
        <p:spPr>
          <a:xfrm>
            <a:off x="0" y="4293"/>
            <a:ext cx="2914650" cy="46534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rgbClr val="FFFFFF"/>
                </a:solidFill>
              </a:rPr>
              <a:t>Where are lanyards distributed from?</a:t>
            </a:r>
          </a:p>
        </p:txBody>
      </p:sp>
      <p:graphicFrame>
        <p:nvGraphicFramePr>
          <p:cNvPr id="8" name="Table 10">
            <a:extLst>
              <a:ext uri="{FF2B5EF4-FFF2-40B4-BE49-F238E27FC236}">
                <a16:creationId xmlns:a16="http://schemas.microsoft.com/office/drawing/2014/main" id="{01E47BB0-3194-E031-2127-CF2EA6BECF7F}"/>
              </a:ext>
            </a:extLst>
          </p:cNvPr>
          <p:cNvGraphicFramePr>
            <a:graphicFrameLocks noGrp="1"/>
          </p:cNvGraphicFramePr>
          <p:nvPr>
            <p:extLst>
              <p:ext uri="{D42A27DB-BD31-4B8C-83A1-F6EECF244321}">
                <p14:modId xmlns:p14="http://schemas.microsoft.com/office/powerpoint/2010/main" val="1651121969"/>
              </p:ext>
            </p:extLst>
          </p:nvPr>
        </p:nvGraphicFramePr>
        <p:xfrm>
          <a:off x="5128590" y="1276349"/>
          <a:ext cx="5883143" cy="5297080"/>
        </p:xfrm>
        <a:graphic>
          <a:graphicData uri="http://schemas.openxmlformats.org/drawingml/2006/table">
            <a:tbl>
              <a:tblPr firstRow="1" bandRow="1">
                <a:tableStyleId>{F5AB1C69-6EDB-4FF4-983F-18BD219EF322}</a:tableStyleId>
              </a:tblPr>
              <a:tblGrid>
                <a:gridCol w="1878699">
                  <a:extLst>
                    <a:ext uri="{9D8B030D-6E8A-4147-A177-3AD203B41FA5}">
                      <a16:colId xmlns:a16="http://schemas.microsoft.com/office/drawing/2014/main" val="1368366721"/>
                    </a:ext>
                  </a:extLst>
                </a:gridCol>
                <a:gridCol w="4004444">
                  <a:extLst>
                    <a:ext uri="{9D8B030D-6E8A-4147-A177-3AD203B41FA5}">
                      <a16:colId xmlns:a16="http://schemas.microsoft.com/office/drawing/2014/main" val="3832008176"/>
                    </a:ext>
                  </a:extLst>
                </a:gridCol>
              </a:tblGrid>
              <a:tr h="495030">
                <a:tc>
                  <a:txBody>
                    <a:bodyPr/>
                    <a:lstStyle/>
                    <a:p>
                      <a:r>
                        <a:rPr lang="en-GB" dirty="0"/>
                        <a:t>Campus</a:t>
                      </a:r>
                    </a:p>
                  </a:txBody>
                  <a:tcPr/>
                </a:tc>
                <a:tc>
                  <a:txBody>
                    <a:bodyPr/>
                    <a:lstStyle/>
                    <a:p>
                      <a:r>
                        <a:rPr lang="en-GB" dirty="0"/>
                        <a:t>Location</a:t>
                      </a:r>
                    </a:p>
                  </a:txBody>
                  <a:tcPr/>
                </a:tc>
                <a:extLst>
                  <a:ext uri="{0D108BD9-81ED-4DB2-BD59-A6C34878D82A}">
                    <a16:rowId xmlns:a16="http://schemas.microsoft.com/office/drawing/2014/main" val="2398529309"/>
                  </a:ext>
                </a:extLst>
              </a:tr>
              <a:tr h="854435">
                <a:tc>
                  <a:txBody>
                    <a:bodyPr/>
                    <a:lstStyle/>
                    <a:p>
                      <a:r>
                        <a:rPr lang="en-GB" dirty="0"/>
                        <a:t>Denmark Hill</a:t>
                      </a:r>
                    </a:p>
                  </a:txBody>
                  <a:tcPr/>
                </a:tc>
                <a:tc>
                  <a:txBody>
                    <a:bodyPr/>
                    <a:lstStyle/>
                    <a:p>
                      <a:r>
                        <a:rPr lang="en-GB" dirty="0"/>
                        <a:t>WEC Reception</a:t>
                      </a:r>
                    </a:p>
                    <a:p>
                      <a:r>
                        <a:rPr lang="en-GB" dirty="0"/>
                        <a:t>IoPPN Reception</a:t>
                      </a:r>
                    </a:p>
                  </a:txBody>
                  <a:tcPr/>
                </a:tc>
                <a:extLst>
                  <a:ext uri="{0D108BD9-81ED-4DB2-BD59-A6C34878D82A}">
                    <a16:rowId xmlns:a16="http://schemas.microsoft.com/office/drawing/2014/main" val="3288401344"/>
                  </a:ext>
                </a:extLst>
              </a:tr>
              <a:tr h="854435">
                <a:tc>
                  <a:txBody>
                    <a:bodyPr/>
                    <a:lstStyle/>
                    <a:p>
                      <a:r>
                        <a:rPr lang="en-GB" dirty="0"/>
                        <a:t>Guys</a:t>
                      </a:r>
                    </a:p>
                  </a:txBody>
                  <a:tcPr/>
                </a:tc>
                <a:tc>
                  <a:txBody>
                    <a:bodyPr/>
                    <a:lstStyle/>
                    <a:p>
                      <a:r>
                        <a:rPr lang="en-GB" dirty="0"/>
                        <a:t>New Hunt’s House Reception</a:t>
                      </a:r>
                    </a:p>
                    <a:p>
                      <a:r>
                        <a:rPr lang="en-GB" dirty="0"/>
                        <a:t>Lavington Street Floor 4 Reception</a:t>
                      </a:r>
                    </a:p>
                    <a:p>
                      <a:r>
                        <a:rPr lang="en-GB" dirty="0"/>
                        <a:t>Hodgkin Building Reception</a:t>
                      </a:r>
                    </a:p>
                    <a:p>
                      <a:endParaRPr lang="en-GB" dirty="0"/>
                    </a:p>
                  </a:txBody>
                  <a:tcPr/>
                </a:tc>
                <a:extLst>
                  <a:ext uri="{0D108BD9-81ED-4DB2-BD59-A6C34878D82A}">
                    <a16:rowId xmlns:a16="http://schemas.microsoft.com/office/drawing/2014/main" val="646956976"/>
                  </a:ext>
                </a:extLst>
              </a:tr>
              <a:tr h="854435">
                <a:tc>
                  <a:txBody>
                    <a:bodyPr/>
                    <a:lstStyle/>
                    <a:p>
                      <a:r>
                        <a:rPr lang="en-GB" dirty="0"/>
                        <a:t>Strand</a:t>
                      </a:r>
                    </a:p>
                  </a:txBody>
                  <a:tcPr/>
                </a:tc>
                <a:tc>
                  <a:txBody>
                    <a:bodyPr/>
                    <a:lstStyle/>
                    <a:p>
                      <a:r>
                        <a:rPr lang="en-GB" dirty="0"/>
                        <a:t>Bush House SE Reception</a:t>
                      </a:r>
                    </a:p>
                    <a:p>
                      <a:r>
                        <a:rPr lang="en-GB" dirty="0"/>
                        <a:t>Strand Building Security Reception</a:t>
                      </a:r>
                    </a:p>
                  </a:txBody>
                  <a:tcPr/>
                </a:tc>
                <a:extLst>
                  <a:ext uri="{0D108BD9-81ED-4DB2-BD59-A6C34878D82A}">
                    <a16:rowId xmlns:a16="http://schemas.microsoft.com/office/drawing/2014/main" val="266468330"/>
                  </a:ext>
                </a:extLst>
              </a:tr>
              <a:tr h="495030">
                <a:tc>
                  <a:txBody>
                    <a:bodyPr/>
                    <a:lstStyle/>
                    <a:p>
                      <a:r>
                        <a:rPr lang="en-GB" dirty="0"/>
                        <a:t>St Thomas</a:t>
                      </a:r>
                    </a:p>
                  </a:txBody>
                  <a:tcPr/>
                </a:tc>
                <a:tc>
                  <a:txBody>
                    <a:bodyPr/>
                    <a:lstStyle/>
                    <a:p>
                      <a:r>
                        <a:rPr lang="en-GB" dirty="0"/>
                        <a:t>Gate 3 Security Desk</a:t>
                      </a:r>
                    </a:p>
                  </a:txBody>
                  <a:tcPr/>
                </a:tc>
                <a:extLst>
                  <a:ext uri="{0D108BD9-81ED-4DB2-BD59-A6C34878D82A}">
                    <a16:rowId xmlns:a16="http://schemas.microsoft.com/office/drawing/2014/main" val="4176171336"/>
                  </a:ext>
                </a:extLst>
              </a:tr>
              <a:tr h="495030">
                <a:tc>
                  <a:txBody>
                    <a:bodyPr/>
                    <a:lstStyle/>
                    <a:p>
                      <a:r>
                        <a:rPr lang="en-GB" dirty="0"/>
                        <a:t>Waterloo</a:t>
                      </a:r>
                    </a:p>
                  </a:txBody>
                  <a:tcPr/>
                </a:tc>
                <a:tc>
                  <a:txBody>
                    <a:bodyPr/>
                    <a:lstStyle/>
                    <a:p>
                      <a:r>
                        <a:rPr lang="en-GB" dirty="0"/>
                        <a:t>Franklin-Wilkins Building Reception </a:t>
                      </a:r>
                    </a:p>
                  </a:txBody>
                  <a:tcPr/>
                </a:tc>
                <a:extLst>
                  <a:ext uri="{0D108BD9-81ED-4DB2-BD59-A6C34878D82A}">
                    <a16:rowId xmlns:a16="http://schemas.microsoft.com/office/drawing/2014/main" val="3298745972"/>
                  </a:ext>
                </a:extLst>
              </a:tr>
              <a:tr h="495030">
                <a:tc>
                  <a:txBody>
                    <a:bodyPr/>
                    <a:lstStyle/>
                    <a:p>
                      <a:r>
                        <a:rPr lang="en-GB" dirty="0"/>
                        <a:t>Also available</a:t>
                      </a:r>
                    </a:p>
                  </a:txBody>
                  <a:tcPr/>
                </a:tc>
                <a:tc>
                  <a:txBody>
                    <a:bodyPr/>
                    <a:lstStyle/>
                    <a:p>
                      <a:r>
                        <a:rPr lang="en-GB" dirty="0"/>
                        <a:t>At Student Disability Support Drop-ins</a:t>
                      </a:r>
                    </a:p>
                    <a:p>
                      <a:pPr lvl="0">
                        <a:buNone/>
                      </a:pPr>
                      <a:r>
                        <a:rPr lang="en-GB" dirty="0"/>
                        <a:t>From Bronwen Wright at the Cornwall Service Centre</a:t>
                      </a:r>
                    </a:p>
                  </a:txBody>
                  <a:tcPr/>
                </a:tc>
                <a:extLst>
                  <a:ext uri="{0D108BD9-81ED-4DB2-BD59-A6C34878D82A}">
                    <a16:rowId xmlns:a16="http://schemas.microsoft.com/office/drawing/2014/main" val="4043453396"/>
                  </a:ext>
                </a:extLst>
              </a:tr>
            </a:tbl>
          </a:graphicData>
        </a:graphic>
      </p:graphicFrame>
      <p:pic>
        <p:nvPicPr>
          <p:cNvPr id="9" name="Picture 8">
            <a:extLst>
              <a:ext uri="{FF2B5EF4-FFF2-40B4-BE49-F238E27FC236}">
                <a16:creationId xmlns:a16="http://schemas.microsoft.com/office/drawing/2014/main" id="{F7A3F627-18CD-28D9-0EE6-393BEBA7CC1E}"/>
              </a:ext>
            </a:extLst>
          </p:cNvPr>
          <p:cNvPicPr>
            <a:picLocks noChangeAspect="1"/>
          </p:cNvPicPr>
          <p:nvPr/>
        </p:nvPicPr>
        <p:blipFill>
          <a:blip r:embed="rId3"/>
          <a:stretch>
            <a:fillRect/>
          </a:stretch>
        </p:blipFill>
        <p:spPr>
          <a:xfrm>
            <a:off x="8021684" y="-3"/>
            <a:ext cx="4167268" cy="1240348"/>
          </a:xfrm>
          <a:prstGeom prst="rect">
            <a:avLst/>
          </a:prstGeom>
        </p:spPr>
      </p:pic>
      <p:sp>
        <p:nvSpPr>
          <p:cNvPr id="10" name="TextBox 9">
            <a:extLst>
              <a:ext uri="{FF2B5EF4-FFF2-40B4-BE49-F238E27FC236}">
                <a16:creationId xmlns:a16="http://schemas.microsoft.com/office/drawing/2014/main" id="{5DBECC79-F83B-90B1-AD7F-AC86D7C5596A}"/>
              </a:ext>
            </a:extLst>
          </p:cNvPr>
          <p:cNvSpPr txBox="1"/>
          <p:nvPr/>
        </p:nvSpPr>
        <p:spPr>
          <a:xfrm>
            <a:off x="0" y="5716279"/>
            <a:ext cx="3409950" cy="1015663"/>
          </a:xfrm>
          <a:prstGeom prst="rect">
            <a:avLst/>
          </a:prstGeom>
          <a:noFill/>
        </p:spPr>
        <p:txBody>
          <a:bodyPr wrap="square" rtlCol="0">
            <a:spAutoFit/>
          </a:bodyPr>
          <a:lstStyle/>
          <a:p>
            <a:r>
              <a:rPr lang="en-GB" sz="3000" dirty="0">
                <a:solidFill>
                  <a:srgbClr val="FFFFFF"/>
                </a:solidFill>
              </a:rPr>
              <a:t>Just ask at any of these locations!</a:t>
            </a:r>
          </a:p>
        </p:txBody>
      </p:sp>
      <p:pic>
        <p:nvPicPr>
          <p:cNvPr id="11" name="Graphic 10" descr="Line arrow: Counter-clockwise curve with solid fill">
            <a:extLst>
              <a:ext uri="{FF2B5EF4-FFF2-40B4-BE49-F238E27FC236}">
                <a16:creationId xmlns:a16="http://schemas.microsoft.com/office/drawing/2014/main" id="{60435807-DA81-B5E8-5C56-909632C0AF5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4256657" flipV="1">
            <a:off x="2862822" y="3825217"/>
            <a:ext cx="2026298" cy="2384155"/>
          </a:xfrm>
          <a:prstGeom prst="rect">
            <a:avLst/>
          </a:prstGeom>
        </p:spPr>
      </p:pic>
    </p:spTree>
    <p:extLst>
      <p:ext uri="{BB962C8B-B14F-4D97-AF65-F5344CB8AC3E}">
        <p14:creationId xmlns:p14="http://schemas.microsoft.com/office/powerpoint/2010/main" val="2429224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744E70-DC34-05CD-A6C3-5E175E040558}"/>
              </a:ext>
            </a:extLst>
          </p:cNvPr>
          <p:cNvSpPr>
            <a:spLocks noGrp="1"/>
          </p:cNvSpPr>
          <p:nvPr>
            <p:ph type="title"/>
          </p:nvPr>
        </p:nvSpPr>
        <p:spPr>
          <a:xfrm>
            <a:off x="838200" y="365125"/>
            <a:ext cx="10515600" cy="1325563"/>
          </a:xfrm>
        </p:spPr>
        <p:txBody>
          <a:bodyPr>
            <a:normAutofit fontScale="90000"/>
          </a:bodyPr>
          <a:lstStyle/>
          <a:p>
            <a:r>
              <a:rPr lang="en-GB" sz="5400" dirty="0"/>
              <a:t>What can I expect at a distribution point?</a:t>
            </a:r>
            <a:endParaRPr lang="en-US" sz="5400" dirty="0"/>
          </a:p>
        </p:txBody>
      </p:sp>
      <p:sp>
        <p:nvSpPr>
          <p:cNvPr id="20"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Content Placeholder 2">
            <a:extLst>
              <a:ext uri="{FF2B5EF4-FFF2-40B4-BE49-F238E27FC236}">
                <a16:creationId xmlns:a16="http://schemas.microsoft.com/office/drawing/2014/main" id="{B600D380-F35E-A96C-505A-E3E4DDD00EDB}"/>
              </a:ext>
            </a:extLst>
          </p:cNvPr>
          <p:cNvGraphicFramePr>
            <a:graphicFrameLocks noGrp="1"/>
          </p:cNvGraphicFramePr>
          <p:nvPr>
            <p:ph idx="1"/>
            <p:extLst>
              <p:ext uri="{D42A27DB-BD31-4B8C-83A1-F6EECF244321}">
                <p14:modId xmlns:p14="http://schemas.microsoft.com/office/powerpoint/2010/main" val="2603120141"/>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97768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F128E-F9C9-4BD3-4627-AD5C51B7D562}"/>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F54EFB27-14AE-02DC-FB7E-263F84921831}"/>
              </a:ext>
            </a:extLst>
          </p:cNvPr>
          <p:cNvSpPr>
            <a:spLocks noGrp="1"/>
          </p:cNvSpPr>
          <p:nvPr>
            <p:ph idx="1"/>
          </p:nvPr>
        </p:nvSpPr>
        <p:spPr/>
        <p:txBody>
          <a:bodyPr/>
          <a:lstStyle/>
          <a:p>
            <a:endParaRPr lang="en-GB"/>
          </a:p>
        </p:txBody>
      </p:sp>
      <p:sp useBgFill="1">
        <p:nvSpPr>
          <p:cNvPr id="4" name="Rectangle 3">
            <a:extLst>
              <a:ext uri="{FF2B5EF4-FFF2-40B4-BE49-F238E27FC236}">
                <a16:creationId xmlns:a16="http://schemas.microsoft.com/office/drawing/2014/main" id="{8E514C2A-5181-8EBC-4F71-965D96F2C9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a:extLst>
              <a:ext uri="{FF2B5EF4-FFF2-40B4-BE49-F238E27FC236}">
                <a16:creationId xmlns:a16="http://schemas.microsoft.com/office/drawing/2014/main" id="{4189EC9A-6473-9344-65EA-33370BEBC2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05647"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Arc 5">
            <a:extLst>
              <a:ext uri="{FF2B5EF4-FFF2-40B4-BE49-F238E27FC236}">
                <a16:creationId xmlns:a16="http://schemas.microsoft.com/office/drawing/2014/main" id="{298A3B09-B4E5-D723-5C25-E9D8D7B4C9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V="1">
            <a:off x="145731" y="2731054"/>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Title 1">
            <a:extLst>
              <a:ext uri="{FF2B5EF4-FFF2-40B4-BE49-F238E27FC236}">
                <a16:creationId xmlns:a16="http://schemas.microsoft.com/office/drawing/2014/main" id="{F5EA4158-DF0F-1F4E-CD75-8166E2D4C2EA}"/>
              </a:ext>
            </a:extLst>
          </p:cNvPr>
          <p:cNvSpPr txBox="1">
            <a:spLocks/>
          </p:cNvSpPr>
          <p:nvPr/>
        </p:nvSpPr>
        <p:spPr>
          <a:xfrm>
            <a:off x="31362" y="-34706"/>
            <a:ext cx="10741818" cy="13493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The Sunflower is just one puzzle piece</a:t>
            </a:r>
          </a:p>
        </p:txBody>
      </p:sp>
      <p:graphicFrame>
        <p:nvGraphicFramePr>
          <p:cNvPr id="8" name="Content Placeholder 2">
            <a:extLst>
              <a:ext uri="{FF2B5EF4-FFF2-40B4-BE49-F238E27FC236}">
                <a16:creationId xmlns:a16="http://schemas.microsoft.com/office/drawing/2014/main" id="{E37F7E9E-E450-408A-B050-D940D09D3EA0}"/>
              </a:ext>
            </a:extLst>
          </p:cNvPr>
          <p:cNvGraphicFramePr>
            <a:graphicFrameLocks/>
          </p:cNvGraphicFramePr>
          <p:nvPr>
            <p:extLst>
              <p:ext uri="{D42A27DB-BD31-4B8C-83A1-F6EECF244321}">
                <p14:modId xmlns:p14="http://schemas.microsoft.com/office/powerpoint/2010/main" val="3120870902"/>
              </p:ext>
            </p:extLst>
          </p:nvPr>
        </p:nvGraphicFramePr>
        <p:xfrm>
          <a:off x="579408" y="1595587"/>
          <a:ext cx="11194776"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a:extLst>
              <a:ext uri="{FF2B5EF4-FFF2-40B4-BE49-F238E27FC236}">
                <a16:creationId xmlns:a16="http://schemas.microsoft.com/office/drawing/2014/main" id="{A555CB93-F0B2-3F40-374E-390D96E7E30F}"/>
              </a:ext>
            </a:extLst>
          </p:cNvPr>
          <p:cNvSpPr txBox="1"/>
          <p:nvPr/>
        </p:nvSpPr>
        <p:spPr>
          <a:xfrm>
            <a:off x="320616" y="1144588"/>
            <a:ext cx="6310312" cy="646331"/>
          </a:xfrm>
          <a:prstGeom prst="rect">
            <a:avLst/>
          </a:prstGeom>
          <a:noFill/>
        </p:spPr>
        <p:txBody>
          <a:bodyPr wrap="square">
            <a:spAutoFit/>
          </a:bodyPr>
          <a:lstStyle/>
          <a:p>
            <a:pPr lvl="0">
              <a:lnSpc>
                <a:spcPct val="100000"/>
              </a:lnSpc>
              <a:defRPr cap="all"/>
            </a:pPr>
            <a:r>
              <a:rPr lang="en-GB" sz="1800" cap="none" dirty="0"/>
              <a:t>The Hidden Disabilities Sunflower supports our wider programme of work to improve accessibility and disability inclusion at King’s. </a:t>
            </a:r>
            <a:endParaRPr lang="en-US" sz="1800" cap="none" dirty="0"/>
          </a:p>
        </p:txBody>
      </p:sp>
    </p:spTree>
    <p:extLst>
      <p:ext uri="{BB962C8B-B14F-4D97-AF65-F5344CB8AC3E}">
        <p14:creationId xmlns:p14="http://schemas.microsoft.com/office/powerpoint/2010/main" val="2805604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4A117E-8754-9483-274B-DF093708F0B6}"/>
              </a:ext>
            </a:extLst>
          </p:cNvPr>
          <p:cNvSpPr>
            <a:spLocks noGrp="1"/>
          </p:cNvSpPr>
          <p:nvPr>
            <p:ph type="title"/>
          </p:nvPr>
        </p:nvSpPr>
        <p:spPr>
          <a:xfrm>
            <a:off x="1171074" y="1396686"/>
            <a:ext cx="3240506" cy="4064628"/>
          </a:xfrm>
        </p:spPr>
        <p:txBody>
          <a:bodyPr>
            <a:normAutofit/>
          </a:bodyPr>
          <a:lstStyle/>
          <a:p>
            <a:r>
              <a:rPr lang="en-US">
                <a:solidFill>
                  <a:srgbClr val="FFFFFF"/>
                </a:solidFill>
                <a:cs typeface="Calibri Light"/>
              </a:rPr>
              <a:t>Hidden Disabilities Sunflower Awareness Training</a:t>
            </a:r>
            <a:endParaRPr lang="en-US">
              <a:solidFill>
                <a:srgbClr val="FFFFFF"/>
              </a:solidFill>
            </a:endParaRP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FCB5D77-C2CD-40BE-E282-F26DCEE7F69D}"/>
              </a:ext>
            </a:extLst>
          </p:cNvPr>
          <p:cNvSpPr>
            <a:spLocks noGrp="1"/>
          </p:cNvSpPr>
          <p:nvPr>
            <p:ph idx="1"/>
          </p:nvPr>
        </p:nvSpPr>
        <p:spPr>
          <a:xfrm>
            <a:off x="5370153" y="1526033"/>
            <a:ext cx="5536397" cy="4378626"/>
          </a:xfrm>
        </p:spPr>
        <p:txBody>
          <a:bodyPr vert="horz" lIns="91440" tIns="45720" rIns="91440" bIns="45720" rtlCol="0" anchor="t">
            <a:normAutofit fontScale="92500" lnSpcReduction="10000"/>
          </a:bodyPr>
          <a:lstStyle/>
          <a:p>
            <a:r>
              <a:rPr lang="en-US" dirty="0">
                <a:cs typeface="Calibri"/>
              </a:rPr>
              <a:t>10 minute video with some extra info, data collection and training evaluation questions</a:t>
            </a:r>
          </a:p>
          <a:p>
            <a:r>
              <a:rPr lang="en-US" dirty="0">
                <a:cs typeface="Calibri"/>
              </a:rPr>
              <a:t>Embedded into a Microsoft Form to make data collection easy</a:t>
            </a:r>
          </a:p>
          <a:p>
            <a:r>
              <a:rPr lang="en-US" dirty="0">
                <a:cs typeface="Calibri"/>
              </a:rPr>
              <a:t>Completion automatically generates a certificate to your email</a:t>
            </a:r>
          </a:p>
          <a:p>
            <a:r>
              <a:rPr lang="en-US" dirty="0">
                <a:cs typeface="Calibri"/>
              </a:rPr>
              <a:t>Open to staff and students, though currently geared more at PS staff. Development to come so feedback welcome! (diversity@kcl.ac.uk)</a:t>
            </a:r>
          </a:p>
        </p:txBody>
      </p:sp>
    </p:spTree>
    <p:extLst>
      <p:ext uri="{BB962C8B-B14F-4D97-AF65-F5344CB8AC3E}">
        <p14:creationId xmlns:p14="http://schemas.microsoft.com/office/powerpoint/2010/main" val="911255056"/>
      </p:ext>
    </p:extLst>
  </p:cSld>
  <p:clrMapOvr>
    <a:masterClrMapping/>
  </p:clrMapOvr>
</p:sld>
</file>

<file path=ppt/theme/theme1.xml><?xml version="1.0" encoding="utf-8"?>
<a:theme xmlns:a="http://schemas.openxmlformats.org/drawingml/2006/main" name="office theme">
  <a:themeElements>
    <a:clrScheme name="Sunflower">
      <a:dk1>
        <a:srgbClr val="373A36"/>
      </a:dk1>
      <a:lt1>
        <a:srgbClr val="FFFFFF"/>
      </a:lt1>
      <a:dk2>
        <a:srgbClr val="373A36"/>
      </a:dk2>
      <a:lt2>
        <a:srgbClr val="E7E6E6"/>
      </a:lt2>
      <a:accent1>
        <a:srgbClr val="FFDB00"/>
      </a:accent1>
      <a:accent2>
        <a:srgbClr val="005740"/>
      </a:accent2>
      <a:accent3>
        <a:srgbClr val="00984C"/>
      </a:accent3>
      <a:accent4>
        <a:srgbClr val="FFDB00"/>
      </a:accent4>
      <a:accent5>
        <a:srgbClr val="00984C"/>
      </a:accent5>
      <a:accent6>
        <a:srgbClr val="373A36"/>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dab49c9-46c7-4f71-b066-4dcac0869c1b">
      <Terms xmlns="http://schemas.microsoft.com/office/infopath/2007/PartnerControls"/>
    </lcf76f155ced4ddcb4097134ff3c332f>
    <TaxCatchAll xmlns="4aaf35b1-80a8-48e7-9d03-c612add1997b" xsi:nil="true"/>
    <SharedWithUsers xmlns="574053b4-077d-4a84-b87b-94f1f437ad08">
      <UserInfo>
        <DisplayName>Barry Hayward</DisplayName>
        <AccountId>36</AccountId>
        <AccountType/>
      </UserInfo>
      <UserInfo>
        <DisplayName>Asal Golshaie</DisplayName>
        <AccountId>181</AccountId>
        <AccountType/>
      </UserInfo>
      <UserInfo>
        <DisplayName>George Lonergan</DisplayName>
        <AccountId>198</AccountId>
        <AccountType/>
      </UserInfo>
      <UserInfo>
        <DisplayName>Zoe Kennedy</DisplayName>
        <AccountId>76</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54DEEA81CDC214B8BA81A6CD531156F" ma:contentTypeVersion="16" ma:contentTypeDescription="Create a new document." ma:contentTypeScope="" ma:versionID="fa191d4214f56dbd47c17a065a062a12">
  <xsd:schema xmlns:xsd="http://www.w3.org/2001/XMLSchema" xmlns:xs="http://www.w3.org/2001/XMLSchema" xmlns:p="http://schemas.microsoft.com/office/2006/metadata/properties" xmlns:ns2="5dab49c9-46c7-4f71-b066-4dcac0869c1b" xmlns:ns3="574053b4-077d-4a84-b87b-94f1f437ad08" xmlns:ns4="4aaf35b1-80a8-48e7-9d03-c612add1997b" targetNamespace="http://schemas.microsoft.com/office/2006/metadata/properties" ma:root="true" ma:fieldsID="4ec8c98c6914136243b6efa37b6bc8cf" ns2:_="" ns3:_="" ns4:_="">
    <xsd:import namespace="5dab49c9-46c7-4f71-b066-4dcac0869c1b"/>
    <xsd:import namespace="574053b4-077d-4a84-b87b-94f1f437ad08"/>
    <xsd:import namespace="4aaf35b1-80a8-48e7-9d03-c612add1997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4: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ab49c9-46c7-4f71-b066-4dcac0869c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31d7151-b795-48f9-9207-6285658e27a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74053b4-077d-4a84-b87b-94f1f437ad0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aaf35b1-80a8-48e7-9d03-c612add1997b"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045e20e1-1387-4202-ad13-6bb98a423967}" ma:internalName="TaxCatchAll" ma:showField="CatchAllData" ma:web="574053b4-077d-4a84-b87b-94f1f437ad0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0DDD76C-6B3D-4C51-A602-FE1C41E042C4}">
  <ds:schemaRefs>
    <ds:schemaRef ds:uri="http://schemas.microsoft.com/office/2006/documentManagement/types"/>
    <ds:schemaRef ds:uri="5dab49c9-46c7-4f71-b066-4dcac0869c1b"/>
    <ds:schemaRef ds:uri="http://www.w3.org/XML/1998/namespace"/>
    <ds:schemaRef ds:uri="http://purl.org/dc/elements/1.1/"/>
    <ds:schemaRef ds:uri="http://schemas.microsoft.com/office/infopath/2007/PartnerControls"/>
    <ds:schemaRef ds:uri="http://schemas.openxmlformats.org/package/2006/metadata/core-properties"/>
    <ds:schemaRef ds:uri="4aaf35b1-80a8-48e7-9d03-c612add1997b"/>
    <ds:schemaRef ds:uri="http://schemas.microsoft.com/office/2006/metadata/properties"/>
    <ds:schemaRef ds:uri="574053b4-077d-4a84-b87b-94f1f437ad08"/>
    <ds:schemaRef ds:uri="http://purl.org/dc/dcmitype/"/>
    <ds:schemaRef ds:uri="http://purl.org/dc/terms/"/>
  </ds:schemaRefs>
</ds:datastoreItem>
</file>

<file path=customXml/itemProps2.xml><?xml version="1.0" encoding="utf-8"?>
<ds:datastoreItem xmlns:ds="http://schemas.openxmlformats.org/officeDocument/2006/customXml" ds:itemID="{29C94626-9846-434F-A4EA-3BAD077FD582}">
  <ds:schemaRefs>
    <ds:schemaRef ds:uri="http://schemas.microsoft.com/sharepoint/v3/contenttype/forms"/>
  </ds:schemaRefs>
</ds:datastoreItem>
</file>

<file path=customXml/itemProps3.xml><?xml version="1.0" encoding="utf-8"?>
<ds:datastoreItem xmlns:ds="http://schemas.openxmlformats.org/officeDocument/2006/customXml" ds:itemID="{6750284E-4397-4AD8-8884-082B8487E8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dab49c9-46c7-4f71-b066-4dcac0869c1b"/>
    <ds:schemaRef ds:uri="574053b4-077d-4a84-b87b-94f1f437ad08"/>
    <ds:schemaRef ds:uri="4aaf35b1-80a8-48e7-9d03-c612add199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14412</TotalTime>
  <Words>1249</Words>
  <Application>Microsoft Office PowerPoint</Application>
  <PresentationFormat>Widescreen</PresentationFormat>
  <Paragraphs>126</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museo-sans</vt:lpstr>
      <vt:lpstr>Segoe UI</vt:lpstr>
      <vt:lpstr>office theme</vt:lpstr>
      <vt:lpstr>Hidden Disabilities Sunflower Lanyard Scheme Launch</vt:lpstr>
      <vt:lpstr>What is the Hidden Disabilities Sunflower?</vt:lpstr>
      <vt:lpstr>At King’s, our goal is for the Sunflower to help us</vt:lpstr>
      <vt:lpstr>PowerPoint Presentation</vt:lpstr>
      <vt:lpstr>What Sunflower tools can I easily access?</vt:lpstr>
      <vt:lpstr>PowerPoint Presentation</vt:lpstr>
      <vt:lpstr>What can I expect at a distribution point?</vt:lpstr>
      <vt:lpstr>PowerPoint Presentation</vt:lpstr>
      <vt:lpstr>Hidden Disabilities Sunflower Awareness Training</vt:lpstr>
      <vt:lpstr>Frequently Asked Questions</vt:lpstr>
      <vt:lpstr>Any questions or feedback?</vt:lpstr>
      <vt:lpstr>Thanks for your time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Heidi Lempp</dc:creator>
  <cp:lastModifiedBy>Heidi Lempp</cp:lastModifiedBy>
  <cp:revision>118</cp:revision>
  <dcterms:created xsi:type="dcterms:W3CDTF">2023-06-27T14:24:12Z</dcterms:created>
  <dcterms:modified xsi:type="dcterms:W3CDTF">2023-11-30T11:06:35Z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0x010100454DEEA81CDC214B8BA81A6CD531156F</vt:lpwstr>
  </property>
  <property fmtid="{D5CDD505-2E9C-101B-9397-08002B2CF9AE}" pid="3" name="MediaServiceImageTags">
    <vt:lpwstr/>
  </property>
</Properties>
</file>