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66" r:id="rId3"/>
    <p:sldId id="265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6A7840-710F-3CE3-83C1-3516EBAF88F5}" name="Susan John" initials="SJ" userId="S::stna1286@kcl.ac.uk::f66f5af8-96a1-4c89-beb0-c392e1cfb17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C354F-D847-409F-965A-74C3899B667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E4058B-0ECC-4B89-B9C8-B0CD9D61755F}">
      <dgm:prSet/>
      <dgm:spPr/>
      <dgm:t>
        <a:bodyPr/>
        <a:lstStyle/>
        <a:p>
          <a:r>
            <a:rPr lang="en-GB" dirty="0"/>
            <a:t>1) Recruitment and Induction -  </a:t>
          </a:r>
        </a:p>
        <a:p>
          <a:r>
            <a:rPr lang="en-GB" dirty="0"/>
            <a:t>3 subtopics</a:t>
          </a:r>
          <a:endParaRPr lang="en-US" dirty="0"/>
        </a:p>
      </dgm:t>
    </dgm:pt>
    <dgm:pt modelId="{FFFDE1B8-E90F-4CD7-8FBA-B794766D8A19}" type="parTrans" cxnId="{20054E83-55E8-4AD9-98DA-8CEAA47D49DE}">
      <dgm:prSet/>
      <dgm:spPr/>
      <dgm:t>
        <a:bodyPr/>
        <a:lstStyle/>
        <a:p>
          <a:endParaRPr lang="en-US"/>
        </a:p>
      </dgm:t>
    </dgm:pt>
    <dgm:pt modelId="{7E5E5288-FADA-4878-AAA7-1FEACFF64750}" type="sibTrans" cxnId="{20054E83-55E8-4AD9-98DA-8CEAA47D49DE}">
      <dgm:prSet/>
      <dgm:spPr/>
      <dgm:t>
        <a:bodyPr/>
        <a:lstStyle/>
        <a:p>
          <a:endParaRPr lang="en-US"/>
        </a:p>
      </dgm:t>
    </dgm:pt>
    <dgm:pt modelId="{41ECD4E7-2770-4468-AE21-C392CA8005F5}">
      <dgm:prSet/>
      <dgm:spPr/>
      <dgm:t>
        <a:bodyPr/>
        <a:lstStyle/>
        <a:p>
          <a:r>
            <a:rPr lang="en-GB" dirty="0"/>
            <a:t>2) Work Flexibility and family-friendly working arrangements – </a:t>
          </a:r>
        </a:p>
        <a:p>
          <a:r>
            <a:rPr lang="en-GB" dirty="0"/>
            <a:t>2 subtopics</a:t>
          </a:r>
          <a:endParaRPr lang="en-US" dirty="0"/>
        </a:p>
      </dgm:t>
    </dgm:pt>
    <dgm:pt modelId="{4746E6FA-7ED7-4608-AF95-F37BC89EB0D1}" type="parTrans" cxnId="{D820101C-1607-4140-B5BA-CDD2ED2ABEB6}">
      <dgm:prSet/>
      <dgm:spPr/>
      <dgm:t>
        <a:bodyPr/>
        <a:lstStyle/>
        <a:p>
          <a:endParaRPr lang="en-US"/>
        </a:p>
      </dgm:t>
    </dgm:pt>
    <dgm:pt modelId="{1B26B703-9ED0-4B76-A522-9A69B73F082F}" type="sibTrans" cxnId="{D820101C-1607-4140-B5BA-CDD2ED2ABEB6}">
      <dgm:prSet/>
      <dgm:spPr/>
      <dgm:t>
        <a:bodyPr/>
        <a:lstStyle/>
        <a:p>
          <a:endParaRPr lang="en-US"/>
        </a:p>
      </dgm:t>
    </dgm:pt>
    <dgm:pt modelId="{D5C04DE0-FF8D-476E-9698-9D0BA09BDB61}">
      <dgm:prSet/>
      <dgm:spPr/>
      <dgm:t>
        <a:bodyPr/>
        <a:lstStyle/>
        <a:p>
          <a:r>
            <a:rPr lang="en-GB" dirty="0"/>
            <a:t>3) Career Development –</a:t>
          </a:r>
        </a:p>
        <a:p>
          <a:r>
            <a:rPr lang="en-GB" dirty="0"/>
            <a:t>7 subtopics</a:t>
          </a:r>
          <a:endParaRPr lang="en-US" dirty="0"/>
        </a:p>
      </dgm:t>
    </dgm:pt>
    <dgm:pt modelId="{84097F42-F2D3-4F98-8D58-0447539A7EB1}" type="parTrans" cxnId="{63CA25EA-920D-4385-830F-79C8DCB87104}">
      <dgm:prSet/>
      <dgm:spPr/>
      <dgm:t>
        <a:bodyPr/>
        <a:lstStyle/>
        <a:p>
          <a:endParaRPr lang="en-US"/>
        </a:p>
      </dgm:t>
    </dgm:pt>
    <dgm:pt modelId="{7DA2F055-5458-4AFD-B6DA-1549F82B5D8F}" type="sibTrans" cxnId="{63CA25EA-920D-4385-830F-79C8DCB87104}">
      <dgm:prSet/>
      <dgm:spPr/>
      <dgm:t>
        <a:bodyPr/>
        <a:lstStyle/>
        <a:p>
          <a:endParaRPr lang="en-US"/>
        </a:p>
      </dgm:t>
    </dgm:pt>
    <dgm:pt modelId="{DDF0E862-00BC-423D-91AF-5A13059EA12C}">
      <dgm:prSet/>
      <dgm:spPr/>
      <dgm:t>
        <a:bodyPr/>
        <a:lstStyle/>
        <a:p>
          <a:r>
            <a:rPr lang="en-GB" dirty="0"/>
            <a:t>4) Organisation and Culture – </a:t>
          </a:r>
        </a:p>
        <a:p>
          <a:r>
            <a:rPr lang="en-GB" dirty="0"/>
            <a:t>6 subtopics</a:t>
          </a:r>
          <a:endParaRPr lang="en-US" dirty="0"/>
        </a:p>
      </dgm:t>
    </dgm:pt>
    <dgm:pt modelId="{0A1E1B4E-7197-4336-B60B-484D0CD8EBD3}" type="parTrans" cxnId="{2B2CB520-F117-4C43-BFEA-08EC2B95A18A}">
      <dgm:prSet/>
      <dgm:spPr/>
      <dgm:t>
        <a:bodyPr/>
        <a:lstStyle/>
        <a:p>
          <a:endParaRPr lang="en-US"/>
        </a:p>
      </dgm:t>
    </dgm:pt>
    <dgm:pt modelId="{8407D3D0-2611-487E-80BE-6D6A0A4A3650}" type="sibTrans" cxnId="{2B2CB520-F117-4C43-BFEA-08EC2B95A18A}">
      <dgm:prSet/>
      <dgm:spPr/>
      <dgm:t>
        <a:bodyPr/>
        <a:lstStyle/>
        <a:p>
          <a:endParaRPr lang="en-US"/>
        </a:p>
      </dgm:t>
    </dgm:pt>
    <dgm:pt modelId="{9702DE0F-950E-47DA-B3BC-FF5225CC2AC6}">
      <dgm:prSet/>
      <dgm:spPr/>
      <dgm:t>
        <a:bodyPr/>
        <a:lstStyle/>
        <a:p>
          <a:r>
            <a:rPr lang="en-GB"/>
            <a:t>5) Links with DDI Faculty Committee – 1 subtopic</a:t>
          </a:r>
          <a:endParaRPr lang="en-US"/>
        </a:p>
      </dgm:t>
    </dgm:pt>
    <dgm:pt modelId="{57829D31-75AF-4927-A11D-6769C45E0C1E}" type="parTrans" cxnId="{32B7BA36-8581-400B-9164-2C496973E42D}">
      <dgm:prSet/>
      <dgm:spPr/>
      <dgm:t>
        <a:bodyPr/>
        <a:lstStyle/>
        <a:p>
          <a:endParaRPr lang="en-US"/>
        </a:p>
      </dgm:t>
    </dgm:pt>
    <dgm:pt modelId="{4CDF2E1F-381D-4AF4-8147-F246C73C5C1A}" type="sibTrans" cxnId="{32B7BA36-8581-400B-9164-2C496973E42D}">
      <dgm:prSet/>
      <dgm:spPr/>
      <dgm:t>
        <a:bodyPr/>
        <a:lstStyle/>
        <a:p>
          <a:endParaRPr lang="en-US"/>
        </a:p>
      </dgm:t>
    </dgm:pt>
    <dgm:pt modelId="{89E367E2-37D3-40B2-9481-24557478E7D5}">
      <dgm:prSet/>
      <dgm:spPr/>
      <dgm:t>
        <a:bodyPr/>
        <a:lstStyle/>
        <a:p>
          <a:r>
            <a:rPr lang="en-GB" dirty="0"/>
            <a:t>6) King’s Race Equality Action Plan 2020-2024 – </a:t>
          </a:r>
        </a:p>
        <a:p>
          <a:r>
            <a:rPr lang="en-GB" dirty="0"/>
            <a:t>4 subtopics</a:t>
          </a:r>
          <a:endParaRPr lang="en-US" dirty="0"/>
        </a:p>
      </dgm:t>
    </dgm:pt>
    <dgm:pt modelId="{D6871338-7030-4AB4-9858-2C157AB04F1A}" type="parTrans" cxnId="{73B6722D-DD62-476D-A512-ECA3C3625A7E}">
      <dgm:prSet/>
      <dgm:spPr/>
      <dgm:t>
        <a:bodyPr/>
        <a:lstStyle/>
        <a:p>
          <a:endParaRPr lang="en-US"/>
        </a:p>
      </dgm:t>
    </dgm:pt>
    <dgm:pt modelId="{EE344C94-6F3C-4416-B07E-949D61018A71}" type="sibTrans" cxnId="{73B6722D-DD62-476D-A512-ECA3C3625A7E}">
      <dgm:prSet/>
      <dgm:spPr/>
      <dgm:t>
        <a:bodyPr/>
        <a:lstStyle/>
        <a:p>
          <a:endParaRPr lang="en-US"/>
        </a:p>
      </dgm:t>
    </dgm:pt>
    <dgm:pt modelId="{50031E3C-29BE-461D-9332-C8AF1CF37785}" type="pres">
      <dgm:prSet presAssocID="{568C354F-D847-409F-965A-74C3899B667C}" presName="diagram" presStyleCnt="0">
        <dgm:presLayoutVars>
          <dgm:dir/>
          <dgm:resizeHandles val="exact"/>
        </dgm:presLayoutVars>
      </dgm:prSet>
      <dgm:spPr/>
    </dgm:pt>
    <dgm:pt modelId="{BF7BA108-5852-42AB-A2A8-A1C87268EB95}" type="pres">
      <dgm:prSet presAssocID="{7DE4058B-0ECC-4B89-B9C8-B0CD9D61755F}" presName="node" presStyleLbl="node1" presStyleIdx="0" presStyleCnt="6">
        <dgm:presLayoutVars>
          <dgm:bulletEnabled val="1"/>
        </dgm:presLayoutVars>
      </dgm:prSet>
      <dgm:spPr/>
    </dgm:pt>
    <dgm:pt modelId="{68AA9986-E153-4EAC-B368-01D7C09C4862}" type="pres">
      <dgm:prSet presAssocID="{7E5E5288-FADA-4878-AAA7-1FEACFF64750}" presName="sibTrans" presStyleCnt="0"/>
      <dgm:spPr/>
    </dgm:pt>
    <dgm:pt modelId="{C677510D-58AD-41AC-B475-57C97A04A002}" type="pres">
      <dgm:prSet presAssocID="{41ECD4E7-2770-4468-AE21-C392CA8005F5}" presName="node" presStyleLbl="node1" presStyleIdx="1" presStyleCnt="6">
        <dgm:presLayoutVars>
          <dgm:bulletEnabled val="1"/>
        </dgm:presLayoutVars>
      </dgm:prSet>
      <dgm:spPr/>
    </dgm:pt>
    <dgm:pt modelId="{CCFBC38E-7B17-479F-8BF6-998EC28C2304}" type="pres">
      <dgm:prSet presAssocID="{1B26B703-9ED0-4B76-A522-9A69B73F082F}" presName="sibTrans" presStyleCnt="0"/>
      <dgm:spPr/>
    </dgm:pt>
    <dgm:pt modelId="{5B6EC6CF-C799-43BC-8090-1F30667F0452}" type="pres">
      <dgm:prSet presAssocID="{D5C04DE0-FF8D-476E-9698-9D0BA09BDB61}" presName="node" presStyleLbl="node1" presStyleIdx="2" presStyleCnt="6">
        <dgm:presLayoutVars>
          <dgm:bulletEnabled val="1"/>
        </dgm:presLayoutVars>
      </dgm:prSet>
      <dgm:spPr/>
    </dgm:pt>
    <dgm:pt modelId="{7DB13BA3-CCE2-43C3-B9A5-7462DC314FEF}" type="pres">
      <dgm:prSet presAssocID="{7DA2F055-5458-4AFD-B6DA-1549F82B5D8F}" presName="sibTrans" presStyleCnt="0"/>
      <dgm:spPr/>
    </dgm:pt>
    <dgm:pt modelId="{CA7A3D77-1C4A-4770-B7E7-CACBDE6EAAA0}" type="pres">
      <dgm:prSet presAssocID="{DDF0E862-00BC-423D-91AF-5A13059EA12C}" presName="node" presStyleLbl="node1" presStyleIdx="3" presStyleCnt="6">
        <dgm:presLayoutVars>
          <dgm:bulletEnabled val="1"/>
        </dgm:presLayoutVars>
      </dgm:prSet>
      <dgm:spPr/>
    </dgm:pt>
    <dgm:pt modelId="{AAC534A4-3C66-4B6C-9B47-7BE04C85AE6D}" type="pres">
      <dgm:prSet presAssocID="{8407D3D0-2611-487E-80BE-6D6A0A4A3650}" presName="sibTrans" presStyleCnt="0"/>
      <dgm:spPr/>
    </dgm:pt>
    <dgm:pt modelId="{1DCC9746-D32E-4698-B6A0-F70DB937DB96}" type="pres">
      <dgm:prSet presAssocID="{9702DE0F-950E-47DA-B3BC-FF5225CC2AC6}" presName="node" presStyleLbl="node1" presStyleIdx="4" presStyleCnt="6">
        <dgm:presLayoutVars>
          <dgm:bulletEnabled val="1"/>
        </dgm:presLayoutVars>
      </dgm:prSet>
      <dgm:spPr/>
    </dgm:pt>
    <dgm:pt modelId="{B5BF7743-6A94-4889-A8D7-B7D94D021E23}" type="pres">
      <dgm:prSet presAssocID="{4CDF2E1F-381D-4AF4-8147-F246C73C5C1A}" presName="sibTrans" presStyleCnt="0"/>
      <dgm:spPr/>
    </dgm:pt>
    <dgm:pt modelId="{71AA8D27-ACD9-4FDF-BC84-119EAFCC4671}" type="pres">
      <dgm:prSet presAssocID="{89E367E2-37D3-40B2-9481-24557478E7D5}" presName="node" presStyleLbl="node1" presStyleIdx="5" presStyleCnt="6">
        <dgm:presLayoutVars>
          <dgm:bulletEnabled val="1"/>
        </dgm:presLayoutVars>
      </dgm:prSet>
      <dgm:spPr/>
    </dgm:pt>
  </dgm:ptLst>
  <dgm:cxnLst>
    <dgm:cxn modelId="{D820101C-1607-4140-B5BA-CDD2ED2ABEB6}" srcId="{568C354F-D847-409F-965A-74C3899B667C}" destId="{41ECD4E7-2770-4468-AE21-C392CA8005F5}" srcOrd="1" destOrd="0" parTransId="{4746E6FA-7ED7-4608-AF95-F37BC89EB0D1}" sibTransId="{1B26B703-9ED0-4B76-A522-9A69B73F082F}"/>
    <dgm:cxn modelId="{2B2CB520-F117-4C43-BFEA-08EC2B95A18A}" srcId="{568C354F-D847-409F-965A-74C3899B667C}" destId="{DDF0E862-00BC-423D-91AF-5A13059EA12C}" srcOrd="3" destOrd="0" parTransId="{0A1E1B4E-7197-4336-B60B-484D0CD8EBD3}" sibTransId="{8407D3D0-2611-487E-80BE-6D6A0A4A3650}"/>
    <dgm:cxn modelId="{73B6722D-DD62-476D-A512-ECA3C3625A7E}" srcId="{568C354F-D847-409F-965A-74C3899B667C}" destId="{89E367E2-37D3-40B2-9481-24557478E7D5}" srcOrd="5" destOrd="0" parTransId="{D6871338-7030-4AB4-9858-2C157AB04F1A}" sibTransId="{EE344C94-6F3C-4416-B07E-949D61018A71}"/>
    <dgm:cxn modelId="{32B7BA36-8581-400B-9164-2C496973E42D}" srcId="{568C354F-D847-409F-965A-74C3899B667C}" destId="{9702DE0F-950E-47DA-B3BC-FF5225CC2AC6}" srcOrd="4" destOrd="0" parTransId="{57829D31-75AF-4927-A11D-6769C45E0C1E}" sibTransId="{4CDF2E1F-381D-4AF4-8147-F246C73C5C1A}"/>
    <dgm:cxn modelId="{BABAE072-6139-487B-A9CC-9F9BC719022D}" type="presOf" srcId="{568C354F-D847-409F-965A-74C3899B667C}" destId="{50031E3C-29BE-461D-9332-C8AF1CF37785}" srcOrd="0" destOrd="0" presId="urn:microsoft.com/office/officeart/2005/8/layout/default"/>
    <dgm:cxn modelId="{20054E83-55E8-4AD9-98DA-8CEAA47D49DE}" srcId="{568C354F-D847-409F-965A-74C3899B667C}" destId="{7DE4058B-0ECC-4B89-B9C8-B0CD9D61755F}" srcOrd="0" destOrd="0" parTransId="{FFFDE1B8-E90F-4CD7-8FBA-B794766D8A19}" sibTransId="{7E5E5288-FADA-4878-AAA7-1FEACFF64750}"/>
    <dgm:cxn modelId="{8CEAECB2-D68C-4D79-8CA1-AC3AD92ACE62}" type="presOf" srcId="{89E367E2-37D3-40B2-9481-24557478E7D5}" destId="{71AA8D27-ACD9-4FDF-BC84-119EAFCC4671}" srcOrd="0" destOrd="0" presId="urn:microsoft.com/office/officeart/2005/8/layout/default"/>
    <dgm:cxn modelId="{A569CDB7-07F7-463E-95C4-CB590C13A9BD}" type="presOf" srcId="{DDF0E862-00BC-423D-91AF-5A13059EA12C}" destId="{CA7A3D77-1C4A-4770-B7E7-CACBDE6EAAA0}" srcOrd="0" destOrd="0" presId="urn:microsoft.com/office/officeart/2005/8/layout/default"/>
    <dgm:cxn modelId="{375556D7-7E8B-418A-AE96-AF347F628ECE}" type="presOf" srcId="{D5C04DE0-FF8D-476E-9698-9D0BA09BDB61}" destId="{5B6EC6CF-C799-43BC-8090-1F30667F0452}" srcOrd="0" destOrd="0" presId="urn:microsoft.com/office/officeart/2005/8/layout/default"/>
    <dgm:cxn modelId="{CD8104DB-A4DB-4D3C-BFEE-D3236C72FEEA}" type="presOf" srcId="{7DE4058B-0ECC-4B89-B9C8-B0CD9D61755F}" destId="{BF7BA108-5852-42AB-A2A8-A1C87268EB95}" srcOrd="0" destOrd="0" presId="urn:microsoft.com/office/officeart/2005/8/layout/default"/>
    <dgm:cxn modelId="{63CA25EA-920D-4385-830F-79C8DCB87104}" srcId="{568C354F-D847-409F-965A-74C3899B667C}" destId="{D5C04DE0-FF8D-476E-9698-9D0BA09BDB61}" srcOrd="2" destOrd="0" parTransId="{84097F42-F2D3-4F98-8D58-0447539A7EB1}" sibTransId="{7DA2F055-5458-4AFD-B6DA-1549F82B5D8F}"/>
    <dgm:cxn modelId="{C09D47EE-8EBA-4FC8-9B4C-328C38B34250}" type="presOf" srcId="{41ECD4E7-2770-4468-AE21-C392CA8005F5}" destId="{C677510D-58AD-41AC-B475-57C97A04A002}" srcOrd="0" destOrd="0" presId="urn:microsoft.com/office/officeart/2005/8/layout/default"/>
    <dgm:cxn modelId="{BCE84EEE-8D90-4301-9B8E-B04A7A615C54}" type="presOf" srcId="{9702DE0F-950E-47DA-B3BC-FF5225CC2AC6}" destId="{1DCC9746-D32E-4698-B6A0-F70DB937DB96}" srcOrd="0" destOrd="0" presId="urn:microsoft.com/office/officeart/2005/8/layout/default"/>
    <dgm:cxn modelId="{210DF4AC-ADC6-4647-9774-5D9F65E26556}" type="presParOf" srcId="{50031E3C-29BE-461D-9332-C8AF1CF37785}" destId="{BF7BA108-5852-42AB-A2A8-A1C87268EB95}" srcOrd="0" destOrd="0" presId="urn:microsoft.com/office/officeart/2005/8/layout/default"/>
    <dgm:cxn modelId="{C477DB77-A059-4F3E-8DD1-D403F87B08AD}" type="presParOf" srcId="{50031E3C-29BE-461D-9332-C8AF1CF37785}" destId="{68AA9986-E153-4EAC-B368-01D7C09C4862}" srcOrd="1" destOrd="0" presId="urn:microsoft.com/office/officeart/2005/8/layout/default"/>
    <dgm:cxn modelId="{975EBE01-E6DB-4117-8ABC-C35C356109E0}" type="presParOf" srcId="{50031E3C-29BE-461D-9332-C8AF1CF37785}" destId="{C677510D-58AD-41AC-B475-57C97A04A002}" srcOrd="2" destOrd="0" presId="urn:microsoft.com/office/officeart/2005/8/layout/default"/>
    <dgm:cxn modelId="{4C889CC6-A7EC-477D-A72A-9B8AC942C1F9}" type="presParOf" srcId="{50031E3C-29BE-461D-9332-C8AF1CF37785}" destId="{CCFBC38E-7B17-479F-8BF6-998EC28C2304}" srcOrd="3" destOrd="0" presId="urn:microsoft.com/office/officeart/2005/8/layout/default"/>
    <dgm:cxn modelId="{AEC62D18-C62C-4EAD-BE89-AD67AF95C15A}" type="presParOf" srcId="{50031E3C-29BE-461D-9332-C8AF1CF37785}" destId="{5B6EC6CF-C799-43BC-8090-1F30667F0452}" srcOrd="4" destOrd="0" presId="urn:microsoft.com/office/officeart/2005/8/layout/default"/>
    <dgm:cxn modelId="{168516FE-A242-41B6-B758-FC4AF5751E1D}" type="presParOf" srcId="{50031E3C-29BE-461D-9332-C8AF1CF37785}" destId="{7DB13BA3-CCE2-43C3-B9A5-7462DC314FEF}" srcOrd="5" destOrd="0" presId="urn:microsoft.com/office/officeart/2005/8/layout/default"/>
    <dgm:cxn modelId="{9282EC1B-90EC-47CA-B36D-35D28665E01E}" type="presParOf" srcId="{50031E3C-29BE-461D-9332-C8AF1CF37785}" destId="{CA7A3D77-1C4A-4770-B7E7-CACBDE6EAAA0}" srcOrd="6" destOrd="0" presId="urn:microsoft.com/office/officeart/2005/8/layout/default"/>
    <dgm:cxn modelId="{20C3E06D-2CAB-4C62-97CA-6D517B70CE36}" type="presParOf" srcId="{50031E3C-29BE-461D-9332-C8AF1CF37785}" destId="{AAC534A4-3C66-4B6C-9B47-7BE04C85AE6D}" srcOrd="7" destOrd="0" presId="urn:microsoft.com/office/officeart/2005/8/layout/default"/>
    <dgm:cxn modelId="{010CFBA1-055B-42F3-B15B-073E5798D09C}" type="presParOf" srcId="{50031E3C-29BE-461D-9332-C8AF1CF37785}" destId="{1DCC9746-D32E-4698-B6A0-F70DB937DB96}" srcOrd="8" destOrd="0" presId="urn:microsoft.com/office/officeart/2005/8/layout/default"/>
    <dgm:cxn modelId="{729F4AF5-5F31-4DB8-B0A0-607702E1E0C4}" type="presParOf" srcId="{50031E3C-29BE-461D-9332-C8AF1CF37785}" destId="{B5BF7743-6A94-4889-A8D7-B7D94D021E23}" srcOrd="9" destOrd="0" presId="urn:microsoft.com/office/officeart/2005/8/layout/default"/>
    <dgm:cxn modelId="{AC9C72ED-4D70-4ADA-8EA4-1BBC24CBF006}" type="presParOf" srcId="{50031E3C-29BE-461D-9332-C8AF1CF37785}" destId="{71AA8D27-ACD9-4FDF-BC84-119EAFCC46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B1250-5BD4-4A07-B08B-033218F9846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1EB8F6-6F55-4ED4-AF06-867E3AC1E28B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Health and Safety practices were considered adequately monitored and enforced (during Covid) – (DDI survey)</a:t>
          </a:r>
          <a:endParaRPr lang="en-US" dirty="0">
            <a:solidFill>
              <a:schemeClr val="tx1"/>
            </a:solidFill>
          </a:endParaRPr>
        </a:p>
      </dgm:t>
    </dgm:pt>
    <dgm:pt modelId="{5761081C-C371-4265-A19B-84A7C3D83BDE}" type="parTrans" cxnId="{32ECFA04-F952-4FFC-9720-9305F8A5C4F7}">
      <dgm:prSet/>
      <dgm:spPr/>
      <dgm:t>
        <a:bodyPr/>
        <a:lstStyle/>
        <a:p>
          <a:endParaRPr lang="en-US"/>
        </a:p>
      </dgm:t>
    </dgm:pt>
    <dgm:pt modelId="{0C26458F-2110-44D5-9607-3B1B5A157230}" type="sibTrans" cxnId="{32ECFA04-F952-4FFC-9720-9305F8A5C4F7}">
      <dgm:prSet/>
      <dgm:spPr/>
      <dgm:t>
        <a:bodyPr/>
        <a:lstStyle/>
        <a:p>
          <a:endParaRPr lang="en-US"/>
        </a:p>
      </dgm:t>
    </dgm:pt>
    <dgm:pt modelId="{0EE4AE22-901F-4AE5-92B7-5EF6E079BC3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SIMS Mental Health Champion Stelios Papaioannou</a:t>
          </a:r>
          <a:endParaRPr lang="en-US" dirty="0">
            <a:solidFill>
              <a:schemeClr val="tx1"/>
            </a:solidFill>
          </a:endParaRPr>
        </a:p>
      </dgm:t>
    </dgm:pt>
    <dgm:pt modelId="{8BC945C9-CD5A-43AA-A6EE-320C92EB5FDF}" type="parTrans" cxnId="{5A363696-E4BA-4DF7-97FA-2F8A68749120}">
      <dgm:prSet/>
      <dgm:spPr/>
      <dgm:t>
        <a:bodyPr/>
        <a:lstStyle/>
        <a:p>
          <a:endParaRPr lang="en-US"/>
        </a:p>
      </dgm:t>
    </dgm:pt>
    <dgm:pt modelId="{DDC54F70-A065-4F4D-BBAC-5C794153D86C}" type="sibTrans" cxnId="{5A363696-E4BA-4DF7-97FA-2F8A68749120}">
      <dgm:prSet/>
      <dgm:spPr/>
      <dgm:t>
        <a:bodyPr/>
        <a:lstStyle/>
        <a:p>
          <a:endParaRPr lang="en-US"/>
        </a:p>
      </dgm:t>
    </dgm:pt>
    <dgm:pt modelId="{1EF32E37-8109-4EFE-939F-66D23385662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Hybrid working arrangements for Professional Services after New Ways of Working Pilot in 2021 – apart from technical staff, the aim in 2022 was 2 days working remotely per week (to be kept under review)</a:t>
          </a:r>
          <a:endParaRPr lang="en-US" dirty="0">
            <a:solidFill>
              <a:schemeClr val="tx1"/>
            </a:solidFill>
          </a:endParaRPr>
        </a:p>
      </dgm:t>
    </dgm:pt>
    <dgm:pt modelId="{E150AAAE-3BA2-49DB-9534-20353A0A5493}" type="parTrans" cxnId="{38AA6476-D16D-402D-884F-0A57B66F399A}">
      <dgm:prSet/>
      <dgm:spPr/>
      <dgm:t>
        <a:bodyPr/>
        <a:lstStyle/>
        <a:p>
          <a:endParaRPr lang="en-US"/>
        </a:p>
      </dgm:t>
    </dgm:pt>
    <dgm:pt modelId="{B37CE70E-E4E7-44CA-ABB6-D51514E61FD5}" type="sibTrans" cxnId="{38AA6476-D16D-402D-884F-0A57B66F399A}">
      <dgm:prSet/>
      <dgm:spPr/>
      <dgm:t>
        <a:bodyPr/>
        <a:lstStyle/>
        <a:p>
          <a:endParaRPr lang="en-US"/>
        </a:p>
      </dgm:t>
    </dgm:pt>
    <dgm:pt modelId="{D3D5870B-FE59-404C-A69D-DF8218805182}" type="pres">
      <dgm:prSet presAssocID="{11AB1250-5BD4-4A07-B08B-033218F9846D}" presName="linear" presStyleCnt="0">
        <dgm:presLayoutVars>
          <dgm:animLvl val="lvl"/>
          <dgm:resizeHandles val="exact"/>
        </dgm:presLayoutVars>
      </dgm:prSet>
      <dgm:spPr/>
    </dgm:pt>
    <dgm:pt modelId="{AA962923-CB74-41E1-A74F-82EC461AD159}" type="pres">
      <dgm:prSet presAssocID="{0B1EB8F6-6F55-4ED4-AF06-867E3AC1E2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5C1230-0363-4E55-BF0F-4082AD866A4F}" type="pres">
      <dgm:prSet presAssocID="{0C26458F-2110-44D5-9607-3B1B5A157230}" presName="spacer" presStyleCnt="0"/>
      <dgm:spPr/>
    </dgm:pt>
    <dgm:pt modelId="{CD203B75-9361-4806-8A00-5EDA6AB45BC6}" type="pres">
      <dgm:prSet presAssocID="{0EE4AE22-901F-4AE5-92B7-5EF6E079BC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7FEE1B-F724-4E50-98AE-20A8410BD103}" type="pres">
      <dgm:prSet presAssocID="{DDC54F70-A065-4F4D-BBAC-5C794153D86C}" presName="spacer" presStyleCnt="0"/>
      <dgm:spPr/>
    </dgm:pt>
    <dgm:pt modelId="{7714D398-0789-471C-9124-C600340FBEDB}" type="pres">
      <dgm:prSet presAssocID="{1EF32E37-8109-4EFE-939F-66D23385662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ECFA04-F952-4FFC-9720-9305F8A5C4F7}" srcId="{11AB1250-5BD4-4A07-B08B-033218F9846D}" destId="{0B1EB8F6-6F55-4ED4-AF06-867E3AC1E28B}" srcOrd="0" destOrd="0" parTransId="{5761081C-C371-4265-A19B-84A7C3D83BDE}" sibTransId="{0C26458F-2110-44D5-9607-3B1B5A157230}"/>
    <dgm:cxn modelId="{7A917D2B-B150-4FF6-BD84-7CFA5D99AEBB}" type="presOf" srcId="{0B1EB8F6-6F55-4ED4-AF06-867E3AC1E28B}" destId="{AA962923-CB74-41E1-A74F-82EC461AD159}" srcOrd="0" destOrd="0" presId="urn:microsoft.com/office/officeart/2005/8/layout/vList2"/>
    <dgm:cxn modelId="{38AA6476-D16D-402D-884F-0A57B66F399A}" srcId="{11AB1250-5BD4-4A07-B08B-033218F9846D}" destId="{1EF32E37-8109-4EFE-939F-66D23385662C}" srcOrd="2" destOrd="0" parTransId="{E150AAAE-3BA2-49DB-9534-20353A0A5493}" sibTransId="{B37CE70E-E4E7-44CA-ABB6-D51514E61FD5}"/>
    <dgm:cxn modelId="{2AB1C185-1098-4DE0-8C55-B24ABB99F846}" type="presOf" srcId="{0EE4AE22-901F-4AE5-92B7-5EF6E079BC3F}" destId="{CD203B75-9361-4806-8A00-5EDA6AB45BC6}" srcOrd="0" destOrd="0" presId="urn:microsoft.com/office/officeart/2005/8/layout/vList2"/>
    <dgm:cxn modelId="{5A363696-E4BA-4DF7-97FA-2F8A68749120}" srcId="{11AB1250-5BD4-4A07-B08B-033218F9846D}" destId="{0EE4AE22-901F-4AE5-92B7-5EF6E079BC3F}" srcOrd="1" destOrd="0" parTransId="{8BC945C9-CD5A-43AA-A6EE-320C92EB5FDF}" sibTransId="{DDC54F70-A065-4F4D-BBAC-5C794153D86C}"/>
    <dgm:cxn modelId="{1239C0B4-2171-4787-888B-0C4004E25F3A}" type="presOf" srcId="{11AB1250-5BD4-4A07-B08B-033218F9846D}" destId="{D3D5870B-FE59-404C-A69D-DF8218805182}" srcOrd="0" destOrd="0" presId="urn:microsoft.com/office/officeart/2005/8/layout/vList2"/>
    <dgm:cxn modelId="{AC7927E2-2F40-4EC8-B4C7-EB016151F370}" type="presOf" srcId="{1EF32E37-8109-4EFE-939F-66D23385662C}" destId="{7714D398-0789-471C-9124-C600340FBEDB}" srcOrd="0" destOrd="0" presId="urn:microsoft.com/office/officeart/2005/8/layout/vList2"/>
    <dgm:cxn modelId="{5334179C-5A42-42EC-868E-D5C36CE29A01}" type="presParOf" srcId="{D3D5870B-FE59-404C-A69D-DF8218805182}" destId="{AA962923-CB74-41E1-A74F-82EC461AD159}" srcOrd="0" destOrd="0" presId="urn:microsoft.com/office/officeart/2005/8/layout/vList2"/>
    <dgm:cxn modelId="{D3E05F3C-178C-4320-AD64-544E5F461E76}" type="presParOf" srcId="{D3D5870B-FE59-404C-A69D-DF8218805182}" destId="{CA5C1230-0363-4E55-BF0F-4082AD866A4F}" srcOrd="1" destOrd="0" presId="urn:microsoft.com/office/officeart/2005/8/layout/vList2"/>
    <dgm:cxn modelId="{44FCF2BD-1BD6-470C-B3E4-200652DFD7FB}" type="presParOf" srcId="{D3D5870B-FE59-404C-A69D-DF8218805182}" destId="{CD203B75-9361-4806-8A00-5EDA6AB45BC6}" srcOrd="2" destOrd="0" presId="urn:microsoft.com/office/officeart/2005/8/layout/vList2"/>
    <dgm:cxn modelId="{D719FE96-BD1E-4064-8F2D-F93ACA74F89D}" type="presParOf" srcId="{D3D5870B-FE59-404C-A69D-DF8218805182}" destId="{817FEE1B-F724-4E50-98AE-20A8410BD103}" srcOrd="3" destOrd="0" presId="urn:microsoft.com/office/officeart/2005/8/layout/vList2"/>
    <dgm:cxn modelId="{6A8EE40F-3928-42B0-9EB8-FF215E81E8E5}" type="presParOf" srcId="{D3D5870B-FE59-404C-A69D-DF8218805182}" destId="{7714D398-0789-471C-9124-C600340FBE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F1F95-DBDD-4766-BDF9-FE50298BA03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5DDCDF-CE26-4578-8A19-36CBF3FC2D34}">
      <dgm:prSet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Probation Process:  1/1 Lecturer applied and was successful in 2022  </a:t>
          </a:r>
          <a:endParaRPr lang="en-US" sz="1400" dirty="0">
            <a:solidFill>
              <a:schemeClr val="tx1"/>
            </a:solidFill>
          </a:endParaRPr>
        </a:p>
      </dgm:t>
    </dgm:pt>
    <dgm:pt modelId="{957B5FB0-E8D0-4C23-94B6-D050A7D0E77C}" type="parTrans" cxnId="{27B5167D-8214-4C79-B4D1-8B357B8C1C64}">
      <dgm:prSet/>
      <dgm:spPr/>
      <dgm:t>
        <a:bodyPr/>
        <a:lstStyle/>
        <a:p>
          <a:endParaRPr lang="en-US"/>
        </a:p>
      </dgm:t>
    </dgm:pt>
    <dgm:pt modelId="{17591C12-E1FE-494E-8745-910B39A87E28}" type="sibTrans" cxnId="{27B5167D-8214-4C79-B4D1-8B357B8C1C64}">
      <dgm:prSet/>
      <dgm:spPr/>
      <dgm:t>
        <a:bodyPr/>
        <a:lstStyle/>
        <a:p>
          <a:endParaRPr lang="en-US"/>
        </a:p>
      </dgm:t>
    </dgm:pt>
    <dgm:pt modelId="{BBA68E7B-4344-4AC8-AC42-B3BCAD672244}">
      <dgm:prSet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Learning and Development Fund PS:  1 successful staff member</a:t>
          </a:r>
          <a:endParaRPr lang="en-US" sz="1400" dirty="0">
            <a:solidFill>
              <a:schemeClr val="tx1"/>
            </a:solidFill>
          </a:endParaRPr>
        </a:p>
      </dgm:t>
    </dgm:pt>
    <dgm:pt modelId="{8DFB35B1-4A66-424A-88E2-AC3055738CE4}" type="parTrans" cxnId="{F6E2B254-297B-4819-825F-69C56F0EB039}">
      <dgm:prSet/>
      <dgm:spPr/>
      <dgm:t>
        <a:bodyPr/>
        <a:lstStyle/>
        <a:p>
          <a:endParaRPr lang="en-US"/>
        </a:p>
      </dgm:t>
    </dgm:pt>
    <dgm:pt modelId="{F5838A29-5C7F-4021-9BCA-50EF00E2DEB0}" type="sibTrans" cxnId="{F6E2B254-297B-4819-825F-69C56F0EB039}">
      <dgm:prSet/>
      <dgm:spPr/>
      <dgm:t>
        <a:bodyPr/>
        <a:lstStyle/>
        <a:p>
          <a:endParaRPr lang="en-US"/>
        </a:p>
      </dgm:t>
    </dgm:pt>
    <dgm:pt modelId="{B1648AF5-FAC1-4BC6-BBB4-BC3578010294}">
      <dgm:prSet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PhD Symposium 2022 </a:t>
          </a:r>
          <a:endParaRPr lang="en-US" sz="1400" dirty="0">
            <a:solidFill>
              <a:schemeClr val="tx1"/>
            </a:solidFill>
          </a:endParaRPr>
        </a:p>
      </dgm:t>
    </dgm:pt>
    <dgm:pt modelId="{6FF920B3-0D86-4FBA-88D3-907BFCE551A6}" type="parTrans" cxnId="{5F2505BF-4E07-469F-8F12-2161D9C3B91B}">
      <dgm:prSet/>
      <dgm:spPr/>
      <dgm:t>
        <a:bodyPr/>
        <a:lstStyle/>
        <a:p>
          <a:endParaRPr lang="en-US"/>
        </a:p>
      </dgm:t>
    </dgm:pt>
    <dgm:pt modelId="{627DF6D1-C744-4424-ABDF-3C75379AD518}" type="sibTrans" cxnId="{5F2505BF-4E07-469F-8F12-2161D9C3B91B}">
      <dgm:prSet/>
      <dgm:spPr/>
      <dgm:t>
        <a:bodyPr/>
        <a:lstStyle/>
        <a:p>
          <a:endParaRPr lang="en-US"/>
        </a:p>
      </dgm:t>
    </dgm:pt>
    <dgm:pt modelId="{5E5080D4-B711-42C4-952C-A3759E4C602E}">
      <dgm:prSet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Summer 2022</a:t>
          </a:r>
          <a:endParaRPr lang="en-US" sz="1400" dirty="0">
            <a:solidFill>
              <a:schemeClr val="tx1"/>
            </a:solidFill>
          </a:endParaRPr>
        </a:p>
      </dgm:t>
    </dgm:pt>
    <dgm:pt modelId="{7C07FA05-0F49-44F2-B532-564BFAB785E5}" type="parTrans" cxnId="{A7DC5963-7CA1-4B71-9C1B-665451052B4B}">
      <dgm:prSet/>
      <dgm:spPr/>
      <dgm:t>
        <a:bodyPr/>
        <a:lstStyle/>
        <a:p>
          <a:endParaRPr lang="en-US"/>
        </a:p>
      </dgm:t>
    </dgm:pt>
    <dgm:pt modelId="{0CEB31B1-F605-4995-B5CE-E0F691351AEC}" type="sibTrans" cxnId="{A7DC5963-7CA1-4B71-9C1B-665451052B4B}">
      <dgm:prSet/>
      <dgm:spPr/>
      <dgm:t>
        <a:bodyPr/>
        <a:lstStyle/>
        <a:p>
          <a:endParaRPr lang="en-US"/>
        </a:p>
      </dgm:t>
    </dgm:pt>
    <dgm:pt modelId="{2DBD9172-851B-4546-8288-81C95E184B58}">
      <dgm:prSet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KCL Career Tracks for PhD students (Anna Favalessa</a:t>
          </a:r>
          <a:r>
            <a:rPr lang="en-GB" sz="1000" dirty="0">
              <a:solidFill>
                <a:schemeClr val="tx1"/>
              </a:solidFill>
            </a:rPr>
            <a:t>)</a:t>
          </a:r>
          <a:endParaRPr lang="en-US" sz="1000" dirty="0">
            <a:solidFill>
              <a:schemeClr val="tx1"/>
            </a:solidFill>
          </a:endParaRPr>
        </a:p>
      </dgm:t>
    </dgm:pt>
    <dgm:pt modelId="{5F2FBEA7-EDCC-403E-B84F-C74A4534A9E8}" type="parTrans" cxnId="{F14D523F-C948-4766-89C7-EFA14DD0E3F0}">
      <dgm:prSet/>
      <dgm:spPr/>
      <dgm:t>
        <a:bodyPr/>
        <a:lstStyle/>
        <a:p>
          <a:endParaRPr lang="en-US"/>
        </a:p>
      </dgm:t>
    </dgm:pt>
    <dgm:pt modelId="{B06230BE-3691-42EF-B027-562C7985065F}" type="sibTrans" cxnId="{F14D523F-C948-4766-89C7-EFA14DD0E3F0}">
      <dgm:prSet/>
      <dgm:spPr/>
      <dgm:t>
        <a:bodyPr/>
        <a:lstStyle/>
        <a:p>
          <a:endParaRPr lang="en-US"/>
        </a:p>
      </dgm:t>
    </dgm:pt>
    <dgm:pt modelId="{920B6C34-5DC7-4998-85E5-7B2F9D44C739}">
      <dgm:prSet custT="1"/>
      <dgm:spPr/>
      <dgm:t>
        <a:bodyPr/>
        <a:lstStyle/>
        <a:p>
          <a:r>
            <a:rPr lang="en-GB" sz="1000" dirty="0">
              <a:solidFill>
                <a:schemeClr val="tx1"/>
              </a:solidFill>
            </a:rPr>
            <a:t>Weekly RUC and Academic Seminars (led by Patricia &amp; Seminar Committee)</a:t>
          </a:r>
        </a:p>
        <a:p>
          <a:r>
            <a:rPr lang="en-GB" sz="1000" dirty="0">
              <a:solidFill>
                <a:schemeClr val="tx1"/>
              </a:solidFill>
            </a:rPr>
            <a:t>Success measure: &gt; 90% of RUC meetings took place during academic year 2021/22</a:t>
          </a:r>
          <a:endParaRPr lang="en-US" sz="1000" dirty="0">
            <a:solidFill>
              <a:schemeClr val="tx1"/>
            </a:solidFill>
          </a:endParaRPr>
        </a:p>
      </dgm:t>
    </dgm:pt>
    <dgm:pt modelId="{074636E7-E3F6-46E7-9B18-87810A3B941F}" type="parTrans" cxnId="{F3FA4FB1-3169-4124-978E-2DFA7C8617FA}">
      <dgm:prSet/>
      <dgm:spPr/>
      <dgm:t>
        <a:bodyPr/>
        <a:lstStyle/>
        <a:p>
          <a:endParaRPr lang="en-US"/>
        </a:p>
      </dgm:t>
    </dgm:pt>
    <dgm:pt modelId="{9F6213ED-12CF-4CC5-8A0E-B086BFD6FA0B}" type="sibTrans" cxnId="{F3FA4FB1-3169-4124-978E-2DFA7C8617FA}">
      <dgm:prSet/>
      <dgm:spPr/>
      <dgm:t>
        <a:bodyPr/>
        <a:lstStyle/>
        <a:p>
          <a:endParaRPr lang="en-US"/>
        </a:p>
      </dgm:t>
    </dgm:pt>
    <dgm:pt modelId="{F9C0B473-3FD8-46EF-B49C-D6EF0B347516}">
      <dgm:prSet custT="1"/>
      <dgm:spPr/>
      <dgm:t>
        <a:bodyPr/>
        <a:lstStyle/>
        <a:p>
          <a:r>
            <a:rPr lang="en-GB" sz="1000" b="1" dirty="0">
              <a:solidFill>
                <a:srgbClr val="FF0000"/>
              </a:solidFill>
            </a:rPr>
            <a:t>frequency of RUC and format currently reviewed</a:t>
          </a:r>
          <a:endParaRPr lang="en-US" sz="1000" b="1" dirty="0">
            <a:solidFill>
              <a:srgbClr val="FF0000"/>
            </a:solidFill>
          </a:endParaRPr>
        </a:p>
      </dgm:t>
    </dgm:pt>
    <dgm:pt modelId="{43ED5A23-F0AE-4660-909D-8CA97549AD78}" type="parTrans" cxnId="{C0536226-8BBB-46E4-BF2B-6FAE6DCB07EE}">
      <dgm:prSet/>
      <dgm:spPr/>
      <dgm:t>
        <a:bodyPr/>
        <a:lstStyle/>
        <a:p>
          <a:endParaRPr lang="en-US"/>
        </a:p>
      </dgm:t>
    </dgm:pt>
    <dgm:pt modelId="{6B345AF2-5766-48BD-945F-AFF79B9DB36E}" type="sibTrans" cxnId="{C0536226-8BBB-46E4-BF2B-6FAE6DCB07EE}">
      <dgm:prSet/>
      <dgm:spPr/>
      <dgm:t>
        <a:bodyPr/>
        <a:lstStyle/>
        <a:p>
          <a:endParaRPr lang="en-US"/>
        </a:p>
      </dgm:t>
    </dgm:pt>
    <dgm:pt modelId="{62B6BC22-8CEB-4325-B26F-D22B5E794581}" type="pres">
      <dgm:prSet presAssocID="{421F1F95-DBDD-4766-BDF9-FE50298BA031}" presName="outerComposite" presStyleCnt="0">
        <dgm:presLayoutVars>
          <dgm:chMax val="5"/>
          <dgm:dir/>
          <dgm:resizeHandles val="exact"/>
        </dgm:presLayoutVars>
      </dgm:prSet>
      <dgm:spPr/>
    </dgm:pt>
    <dgm:pt modelId="{12B59036-FE57-4429-8A35-B448922B2ADB}" type="pres">
      <dgm:prSet presAssocID="{421F1F95-DBDD-4766-BDF9-FE50298BA031}" presName="dummyMaxCanvas" presStyleCnt="0">
        <dgm:presLayoutVars/>
      </dgm:prSet>
      <dgm:spPr/>
    </dgm:pt>
    <dgm:pt modelId="{619C2DDF-9564-4F25-881F-E68C5577C906}" type="pres">
      <dgm:prSet presAssocID="{421F1F95-DBDD-4766-BDF9-FE50298BA031}" presName="FiveNodes_1" presStyleLbl="node1" presStyleIdx="0" presStyleCnt="5">
        <dgm:presLayoutVars>
          <dgm:bulletEnabled val="1"/>
        </dgm:presLayoutVars>
      </dgm:prSet>
      <dgm:spPr/>
    </dgm:pt>
    <dgm:pt modelId="{F9A7CAEE-02BD-4344-9DB5-59F652D295CE}" type="pres">
      <dgm:prSet presAssocID="{421F1F95-DBDD-4766-BDF9-FE50298BA031}" presName="FiveNodes_2" presStyleLbl="node1" presStyleIdx="1" presStyleCnt="5">
        <dgm:presLayoutVars>
          <dgm:bulletEnabled val="1"/>
        </dgm:presLayoutVars>
      </dgm:prSet>
      <dgm:spPr/>
    </dgm:pt>
    <dgm:pt modelId="{678781F9-DD81-4E81-8AC5-0D2F92ED3C14}" type="pres">
      <dgm:prSet presAssocID="{421F1F95-DBDD-4766-BDF9-FE50298BA031}" presName="FiveNodes_3" presStyleLbl="node1" presStyleIdx="2" presStyleCnt="5" custLinFactNeighborX="-14">
        <dgm:presLayoutVars>
          <dgm:bulletEnabled val="1"/>
        </dgm:presLayoutVars>
      </dgm:prSet>
      <dgm:spPr/>
    </dgm:pt>
    <dgm:pt modelId="{520C2F6C-6A9C-47CD-B1E0-A72862FB132A}" type="pres">
      <dgm:prSet presAssocID="{421F1F95-DBDD-4766-BDF9-FE50298BA031}" presName="FiveNodes_4" presStyleLbl="node1" presStyleIdx="3" presStyleCnt="5" custLinFactNeighborX="-2669" custLinFactNeighborY="3021">
        <dgm:presLayoutVars>
          <dgm:bulletEnabled val="1"/>
        </dgm:presLayoutVars>
      </dgm:prSet>
      <dgm:spPr/>
    </dgm:pt>
    <dgm:pt modelId="{8DAF7CCE-18AB-4184-B619-5508D4585691}" type="pres">
      <dgm:prSet presAssocID="{421F1F95-DBDD-4766-BDF9-FE50298BA031}" presName="FiveNodes_5" presStyleLbl="node1" presStyleIdx="4" presStyleCnt="5">
        <dgm:presLayoutVars>
          <dgm:bulletEnabled val="1"/>
        </dgm:presLayoutVars>
      </dgm:prSet>
      <dgm:spPr/>
    </dgm:pt>
    <dgm:pt modelId="{0757D5CC-2F3A-4D9F-B1D9-AD28FF5EE8D1}" type="pres">
      <dgm:prSet presAssocID="{421F1F95-DBDD-4766-BDF9-FE50298BA031}" presName="FiveConn_1-2" presStyleLbl="fgAccFollowNode1" presStyleIdx="0" presStyleCnt="4">
        <dgm:presLayoutVars>
          <dgm:bulletEnabled val="1"/>
        </dgm:presLayoutVars>
      </dgm:prSet>
      <dgm:spPr/>
    </dgm:pt>
    <dgm:pt modelId="{57D82C00-B6FF-4EB6-8594-F051C897F20A}" type="pres">
      <dgm:prSet presAssocID="{421F1F95-DBDD-4766-BDF9-FE50298BA031}" presName="FiveConn_2-3" presStyleLbl="fgAccFollowNode1" presStyleIdx="1" presStyleCnt="4">
        <dgm:presLayoutVars>
          <dgm:bulletEnabled val="1"/>
        </dgm:presLayoutVars>
      </dgm:prSet>
      <dgm:spPr/>
    </dgm:pt>
    <dgm:pt modelId="{85D47FCB-8294-4C60-B576-DE0136C9215B}" type="pres">
      <dgm:prSet presAssocID="{421F1F95-DBDD-4766-BDF9-FE50298BA031}" presName="FiveConn_3-4" presStyleLbl="fgAccFollowNode1" presStyleIdx="2" presStyleCnt="4">
        <dgm:presLayoutVars>
          <dgm:bulletEnabled val="1"/>
        </dgm:presLayoutVars>
      </dgm:prSet>
      <dgm:spPr/>
    </dgm:pt>
    <dgm:pt modelId="{DCBF6E6A-46D3-4EEC-8740-AD6994624334}" type="pres">
      <dgm:prSet presAssocID="{421F1F95-DBDD-4766-BDF9-FE50298BA031}" presName="FiveConn_4-5" presStyleLbl="fgAccFollowNode1" presStyleIdx="3" presStyleCnt="4">
        <dgm:presLayoutVars>
          <dgm:bulletEnabled val="1"/>
        </dgm:presLayoutVars>
      </dgm:prSet>
      <dgm:spPr/>
    </dgm:pt>
    <dgm:pt modelId="{624BF3BD-EC8A-4A1C-A607-C590A59BF3FD}" type="pres">
      <dgm:prSet presAssocID="{421F1F95-DBDD-4766-BDF9-FE50298BA031}" presName="FiveNodes_1_text" presStyleLbl="node1" presStyleIdx="4" presStyleCnt="5">
        <dgm:presLayoutVars>
          <dgm:bulletEnabled val="1"/>
        </dgm:presLayoutVars>
      </dgm:prSet>
      <dgm:spPr/>
    </dgm:pt>
    <dgm:pt modelId="{67ED9930-4610-4727-9D15-CFB2E38A3F1C}" type="pres">
      <dgm:prSet presAssocID="{421F1F95-DBDD-4766-BDF9-FE50298BA031}" presName="FiveNodes_2_text" presStyleLbl="node1" presStyleIdx="4" presStyleCnt="5">
        <dgm:presLayoutVars>
          <dgm:bulletEnabled val="1"/>
        </dgm:presLayoutVars>
      </dgm:prSet>
      <dgm:spPr/>
    </dgm:pt>
    <dgm:pt modelId="{D4D15EE2-9126-496A-AFA3-B7CEEAAE58B6}" type="pres">
      <dgm:prSet presAssocID="{421F1F95-DBDD-4766-BDF9-FE50298BA031}" presName="FiveNodes_3_text" presStyleLbl="node1" presStyleIdx="4" presStyleCnt="5">
        <dgm:presLayoutVars>
          <dgm:bulletEnabled val="1"/>
        </dgm:presLayoutVars>
      </dgm:prSet>
      <dgm:spPr/>
    </dgm:pt>
    <dgm:pt modelId="{CEC77E78-89B8-4E59-8090-A167824BF8EF}" type="pres">
      <dgm:prSet presAssocID="{421F1F95-DBDD-4766-BDF9-FE50298BA031}" presName="FiveNodes_4_text" presStyleLbl="node1" presStyleIdx="4" presStyleCnt="5">
        <dgm:presLayoutVars>
          <dgm:bulletEnabled val="1"/>
        </dgm:presLayoutVars>
      </dgm:prSet>
      <dgm:spPr/>
    </dgm:pt>
    <dgm:pt modelId="{48BDFD41-565B-4525-9C35-31A31211EBF6}" type="pres">
      <dgm:prSet presAssocID="{421F1F95-DBDD-4766-BDF9-FE50298BA03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1760305-A1F6-48F0-B5D0-3B9A92795DCA}" type="presOf" srcId="{920B6C34-5DC7-4998-85E5-7B2F9D44C739}" destId="{48BDFD41-565B-4525-9C35-31A31211EBF6}" srcOrd="1" destOrd="0" presId="urn:microsoft.com/office/officeart/2005/8/layout/vProcess5"/>
    <dgm:cxn modelId="{70CF5513-1A4F-4CEF-BC73-0662388BE224}" type="presOf" srcId="{BBA68E7B-4344-4AC8-AC42-B3BCAD672244}" destId="{67ED9930-4610-4727-9D15-CFB2E38A3F1C}" srcOrd="1" destOrd="0" presId="urn:microsoft.com/office/officeart/2005/8/layout/vProcess5"/>
    <dgm:cxn modelId="{C0536226-8BBB-46E4-BF2B-6FAE6DCB07EE}" srcId="{920B6C34-5DC7-4998-85E5-7B2F9D44C739}" destId="{F9C0B473-3FD8-46EF-B49C-D6EF0B347516}" srcOrd="0" destOrd="0" parTransId="{43ED5A23-F0AE-4660-909D-8CA97549AD78}" sibTransId="{6B345AF2-5766-48BD-945F-AFF79B9DB36E}"/>
    <dgm:cxn modelId="{0321FE39-C15E-4839-AFE0-038ED2853B44}" type="presOf" srcId="{4D5DDCDF-CE26-4578-8A19-36CBF3FC2D34}" destId="{619C2DDF-9564-4F25-881F-E68C5577C906}" srcOrd="0" destOrd="0" presId="urn:microsoft.com/office/officeart/2005/8/layout/vProcess5"/>
    <dgm:cxn modelId="{F14D523F-C948-4766-89C7-EFA14DD0E3F0}" srcId="{421F1F95-DBDD-4766-BDF9-FE50298BA031}" destId="{2DBD9172-851B-4546-8288-81C95E184B58}" srcOrd="3" destOrd="0" parTransId="{5F2FBEA7-EDCC-403E-B84F-C74A4534A9E8}" sibTransId="{B06230BE-3691-42EF-B027-562C7985065F}"/>
    <dgm:cxn modelId="{A7DC5963-7CA1-4B71-9C1B-665451052B4B}" srcId="{B1648AF5-FAC1-4BC6-BBB4-BC3578010294}" destId="{5E5080D4-B711-42C4-952C-A3759E4C602E}" srcOrd="0" destOrd="0" parTransId="{7C07FA05-0F49-44F2-B532-564BFAB785E5}" sibTransId="{0CEB31B1-F605-4995-B5CE-E0F691351AEC}"/>
    <dgm:cxn modelId="{01BE3347-BE28-49A7-A2BF-B4500DABDA5B}" type="presOf" srcId="{2DBD9172-851B-4546-8288-81C95E184B58}" destId="{520C2F6C-6A9C-47CD-B1E0-A72862FB132A}" srcOrd="0" destOrd="0" presId="urn:microsoft.com/office/officeart/2005/8/layout/vProcess5"/>
    <dgm:cxn modelId="{A088D867-52FF-47CF-96CB-1F9F11B69980}" type="presOf" srcId="{F5838A29-5C7F-4021-9BCA-50EF00E2DEB0}" destId="{57D82C00-B6FF-4EB6-8594-F051C897F20A}" srcOrd="0" destOrd="0" presId="urn:microsoft.com/office/officeart/2005/8/layout/vProcess5"/>
    <dgm:cxn modelId="{4DF8CE4E-C3D4-43F1-AC97-5000F405D5F8}" type="presOf" srcId="{5E5080D4-B711-42C4-952C-A3759E4C602E}" destId="{D4D15EE2-9126-496A-AFA3-B7CEEAAE58B6}" srcOrd="1" destOrd="1" presId="urn:microsoft.com/office/officeart/2005/8/layout/vProcess5"/>
    <dgm:cxn modelId="{F6E2B254-297B-4819-825F-69C56F0EB039}" srcId="{421F1F95-DBDD-4766-BDF9-FE50298BA031}" destId="{BBA68E7B-4344-4AC8-AC42-B3BCAD672244}" srcOrd="1" destOrd="0" parTransId="{8DFB35B1-4A66-424A-88E2-AC3055738CE4}" sibTransId="{F5838A29-5C7F-4021-9BCA-50EF00E2DEB0}"/>
    <dgm:cxn modelId="{332F9456-A7AE-4D70-8667-1D41330AD23C}" type="presOf" srcId="{B06230BE-3691-42EF-B027-562C7985065F}" destId="{DCBF6E6A-46D3-4EEC-8740-AD6994624334}" srcOrd="0" destOrd="0" presId="urn:microsoft.com/office/officeart/2005/8/layout/vProcess5"/>
    <dgm:cxn modelId="{D2C88179-BD3B-4EB1-9ADB-D9339D245660}" type="presOf" srcId="{2DBD9172-851B-4546-8288-81C95E184B58}" destId="{CEC77E78-89B8-4E59-8090-A167824BF8EF}" srcOrd="1" destOrd="0" presId="urn:microsoft.com/office/officeart/2005/8/layout/vProcess5"/>
    <dgm:cxn modelId="{27B5167D-8214-4C79-B4D1-8B357B8C1C64}" srcId="{421F1F95-DBDD-4766-BDF9-FE50298BA031}" destId="{4D5DDCDF-CE26-4578-8A19-36CBF3FC2D34}" srcOrd="0" destOrd="0" parTransId="{957B5FB0-E8D0-4C23-94B6-D050A7D0E77C}" sibTransId="{17591C12-E1FE-494E-8745-910B39A87E28}"/>
    <dgm:cxn modelId="{ADF5EC7F-39B1-4B65-9321-AF17C6235A74}" type="presOf" srcId="{4D5DDCDF-CE26-4578-8A19-36CBF3FC2D34}" destId="{624BF3BD-EC8A-4A1C-A607-C590A59BF3FD}" srcOrd="1" destOrd="0" presId="urn:microsoft.com/office/officeart/2005/8/layout/vProcess5"/>
    <dgm:cxn modelId="{B9B97488-4774-4C8C-9C97-3ECEDAA26DA2}" type="presOf" srcId="{920B6C34-5DC7-4998-85E5-7B2F9D44C739}" destId="{8DAF7CCE-18AB-4184-B619-5508D4585691}" srcOrd="0" destOrd="0" presId="urn:microsoft.com/office/officeart/2005/8/layout/vProcess5"/>
    <dgm:cxn modelId="{D87A9591-00C3-4451-8BAC-C64C1DD8BA54}" type="presOf" srcId="{F9C0B473-3FD8-46EF-B49C-D6EF0B347516}" destId="{8DAF7CCE-18AB-4184-B619-5508D4585691}" srcOrd="0" destOrd="1" presId="urn:microsoft.com/office/officeart/2005/8/layout/vProcess5"/>
    <dgm:cxn modelId="{18FE1294-0FD2-4C2F-A92E-F3ACEE9B1287}" type="presOf" srcId="{B1648AF5-FAC1-4BC6-BBB4-BC3578010294}" destId="{678781F9-DD81-4E81-8AC5-0D2F92ED3C14}" srcOrd="0" destOrd="0" presId="urn:microsoft.com/office/officeart/2005/8/layout/vProcess5"/>
    <dgm:cxn modelId="{03A485A0-5570-43A8-AC17-FFCAEB2D6F18}" type="presOf" srcId="{627DF6D1-C744-4424-ABDF-3C75379AD518}" destId="{85D47FCB-8294-4C60-B576-DE0136C9215B}" srcOrd="0" destOrd="0" presId="urn:microsoft.com/office/officeart/2005/8/layout/vProcess5"/>
    <dgm:cxn modelId="{F3FA4FB1-3169-4124-978E-2DFA7C8617FA}" srcId="{421F1F95-DBDD-4766-BDF9-FE50298BA031}" destId="{920B6C34-5DC7-4998-85E5-7B2F9D44C739}" srcOrd="4" destOrd="0" parTransId="{074636E7-E3F6-46E7-9B18-87810A3B941F}" sibTransId="{9F6213ED-12CF-4CC5-8A0E-B086BFD6FA0B}"/>
    <dgm:cxn modelId="{7646E1B3-FD60-485E-A0CE-594C9BE17517}" type="presOf" srcId="{17591C12-E1FE-494E-8745-910B39A87E28}" destId="{0757D5CC-2F3A-4D9F-B1D9-AD28FF5EE8D1}" srcOrd="0" destOrd="0" presId="urn:microsoft.com/office/officeart/2005/8/layout/vProcess5"/>
    <dgm:cxn modelId="{5F2505BF-4E07-469F-8F12-2161D9C3B91B}" srcId="{421F1F95-DBDD-4766-BDF9-FE50298BA031}" destId="{B1648AF5-FAC1-4BC6-BBB4-BC3578010294}" srcOrd="2" destOrd="0" parTransId="{6FF920B3-0D86-4FBA-88D3-907BFCE551A6}" sibTransId="{627DF6D1-C744-4424-ABDF-3C75379AD518}"/>
    <dgm:cxn modelId="{C1ACBEC3-3701-4B80-B056-85A4E93D9430}" type="presOf" srcId="{421F1F95-DBDD-4766-BDF9-FE50298BA031}" destId="{62B6BC22-8CEB-4325-B26F-D22B5E794581}" srcOrd="0" destOrd="0" presId="urn:microsoft.com/office/officeart/2005/8/layout/vProcess5"/>
    <dgm:cxn modelId="{9D5552CA-6EAF-43E6-8636-3245AF15F9C9}" type="presOf" srcId="{BBA68E7B-4344-4AC8-AC42-B3BCAD672244}" destId="{F9A7CAEE-02BD-4344-9DB5-59F652D295CE}" srcOrd="0" destOrd="0" presId="urn:microsoft.com/office/officeart/2005/8/layout/vProcess5"/>
    <dgm:cxn modelId="{751882D4-3D12-44C5-BE0E-C40FF0620F98}" type="presOf" srcId="{F9C0B473-3FD8-46EF-B49C-D6EF0B347516}" destId="{48BDFD41-565B-4525-9C35-31A31211EBF6}" srcOrd="1" destOrd="1" presId="urn:microsoft.com/office/officeart/2005/8/layout/vProcess5"/>
    <dgm:cxn modelId="{CE27C2D8-DE24-47A0-8774-4598FCC08761}" type="presOf" srcId="{5E5080D4-B711-42C4-952C-A3759E4C602E}" destId="{678781F9-DD81-4E81-8AC5-0D2F92ED3C14}" srcOrd="0" destOrd="1" presId="urn:microsoft.com/office/officeart/2005/8/layout/vProcess5"/>
    <dgm:cxn modelId="{7249B3FD-3B5C-45ED-B411-291D717AA578}" type="presOf" srcId="{B1648AF5-FAC1-4BC6-BBB4-BC3578010294}" destId="{D4D15EE2-9126-496A-AFA3-B7CEEAAE58B6}" srcOrd="1" destOrd="0" presId="urn:microsoft.com/office/officeart/2005/8/layout/vProcess5"/>
    <dgm:cxn modelId="{1643CFE6-7D2C-4B5A-B295-6CD37A99C9A5}" type="presParOf" srcId="{62B6BC22-8CEB-4325-B26F-D22B5E794581}" destId="{12B59036-FE57-4429-8A35-B448922B2ADB}" srcOrd="0" destOrd="0" presId="urn:microsoft.com/office/officeart/2005/8/layout/vProcess5"/>
    <dgm:cxn modelId="{C8FCA1C3-F0B9-4391-8D03-6D5226A38006}" type="presParOf" srcId="{62B6BC22-8CEB-4325-B26F-D22B5E794581}" destId="{619C2DDF-9564-4F25-881F-E68C5577C906}" srcOrd="1" destOrd="0" presId="urn:microsoft.com/office/officeart/2005/8/layout/vProcess5"/>
    <dgm:cxn modelId="{54F6C68A-898D-415D-A68F-7F20F7F2DBFC}" type="presParOf" srcId="{62B6BC22-8CEB-4325-B26F-D22B5E794581}" destId="{F9A7CAEE-02BD-4344-9DB5-59F652D295CE}" srcOrd="2" destOrd="0" presId="urn:microsoft.com/office/officeart/2005/8/layout/vProcess5"/>
    <dgm:cxn modelId="{5C5BD9C3-DBA0-4F39-AB98-0991AC886C03}" type="presParOf" srcId="{62B6BC22-8CEB-4325-B26F-D22B5E794581}" destId="{678781F9-DD81-4E81-8AC5-0D2F92ED3C14}" srcOrd="3" destOrd="0" presId="urn:microsoft.com/office/officeart/2005/8/layout/vProcess5"/>
    <dgm:cxn modelId="{7BE9C8AF-47AB-4349-BB3A-E1549737261C}" type="presParOf" srcId="{62B6BC22-8CEB-4325-B26F-D22B5E794581}" destId="{520C2F6C-6A9C-47CD-B1E0-A72862FB132A}" srcOrd="4" destOrd="0" presId="urn:microsoft.com/office/officeart/2005/8/layout/vProcess5"/>
    <dgm:cxn modelId="{BAE62099-D5B7-47E3-8403-F149B6E3E209}" type="presParOf" srcId="{62B6BC22-8CEB-4325-B26F-D22B5E794581}" destId="{8DAF7CCE-18AB-4184-B619-5508D4585691}" srcOrd="5" destOrd="0" presId="urn:microsoft.com/office/officeart/2005/8/layout/vProcess5"/>
    <dgm:cxn modelId="{9CDA8D3D-E811-4F33-B376-5CEF26837F7D}" type="presParOf" srcId="{62B6BC22-8CEB-4325-B26F-D22B5E794581}" destId="{0757D5CC-2F3A-4D9F-B1D9-AD28FF5EE8D1}" srcOrd="6" destOrd="0" presId="urn:microsoft.com/office/officeart/2005/8/layout/vProcess5"/>
    <dgm:cxn modelId="{2EC4B1BA-CF1D-4A9E-B2A1-95B3F9D191C2}" type="presParOf" srcId="{62B6BC22-8CEB-4325-B26F-D22B5E794581}" destId="{57D82C00-B6FF-4EB6-8594-F051C897F20A}" srcOrd="7" destOrd="0" presId="urn:microsoft.com/office/officeart/2005/8/layout/vProcess5"/>
    <dgm:cxn modelId="{9F99E1CC-D965-4A53-BD44-2D0DF066E7DB}" type="presParOf" srcId="{62B6BC22-8CEB-4325-B26F-D22B5E794581}" destId="{85D47FCB-8294-4C60-B576-DE0136C9215B}" srcOrd="8" destOrd="0" presId="urn:microsoft.com/office/officeart/2005/8/layout/vProcess5"/>
    <dgm:cxn modelId="{AFF207FE-56D4-4A03-94E8-15DBC5CE8162}" type="presParOf" srcId="{62B6BC22-8CEB-4325-B26F-D22B5E794581}" destId="{DCBF6E6A-46D3-4EEC-8740-AD6994624334}" srcOrd="9" destOrd="0" presId="urn:microsoft.com/office/officeart/2005/8/layout/vProcess5"/>
    <dgm:cxn modelId="{036E1511-C818-4634-ABD6-9C162B9DB3A2}" type="presParOf" srcId="{62B6BC22-8CEB-4325-B26F-D22B5E794581}" destId="{624BF3BD-EC8A-4A1C-A607-C590A59BF3FD}" srcOrd="10" destOrd="0" presId="urn:microsoft.com/office/officeart/2005/8/layout/vProcess5"/>
    <dgm:cxn modelId="{499B5385-D6C4-4AF1-B269-05A70CADB18C}" type="presParOf" srcId="{62B6BC22-8CEB-4325-B26F-D22B5E794581}" destId="{67ED9930-4610-4727-9D15-CFB2E38A3F1C}" srcOrd="11" destOrd="0" presId="urn:microsoft.com/office/officeart/2005/8/layout/vProcess5"/>
    <dgm:cxn modelId="{766E72D7-10B8-40F1-93B7-E5CA1F10758C}" type="presParOf" srcId="{62B6BC22-8CEB-4325-B26F-D22B5E794581}" destId="{D4D15EE2-9126-496A-AFA3-B7CEEAAE58B6}" srcOrd="12" destOrd="0" presId="urn:microsoft.com/office/officeart/2005/8/layout/vProcess5"/>
    <dgm:cxn modelId="{B273DB57-8C7C-4767-84A0-701A5681A6B2}" type="presParOf" srcId="{62B6BC22-8CEB-4325-B26F-D22B5E794581}" destId="{CEC77E78-89B8-4E59-8090-A167824BF8EF}" srcOrd="13" destOrd="0" presId="urn:microsoft.com/office/officeart/2005/8/layout/vProcess5"/>
    <dgm:cxn modelId="{E43A1406-B567-4241-ACF2-7331978AF9B0}" type="presParOf" srcId="{62B6BC22-8CEB-4325-B26F-D22B5E794581}" destId="{48BDFD41-565B-4525-9C35-31A31211EBF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E39466-75B1-4D23-9A44-8DAA331E5F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D67D2A-B580-4FAF-90EF-590A6F4B9E20}">
      <dgm:prSet/>
      <dgm:spPr/>
      <dgm:t>
        <a:bodyPr/>
        <a:lstStyle/>
        <a:p>
          <a:r>
            <a:rPr lang="en-GB"/>
            <a:t>Promotion</a:t>
          </a:r>
          <a:endParaRPr lang="en-US"/>
        </a:p>
      </dgm:t>
    </dgm:pt>
    <dgm:pt modelId="{619082D4-051C-4984-B67B-0281A908E614}" type="parTrans" cxnId="{2DCE598E-A792-4713-A6B2-24DCEDE4C050}">
      <dgm:prSet/>
      <dgm:spPr/>
      <dgm:t>
        <a:bodyPr/>
        <a:lstStyle/>
        <a:p>
          <a:endParaRPr lang="en-US"/>
        </a:p>
      </dgm:t>
    </dgm:pt>
    <dgm:pt modelId="{DBC4D54E-5680-4793-A156-18A6CADF863C}" type="sibTrans" cxnId="{2DCE598E-A792-4713-A6B2-24DCEDE4C050}">
      <dgm:prSet/>
      <dgm:spPr/>
      <dgm:t>
        <a:bodyPr/>
        <a:lstStyle/>
        <a:p>
          <a:endParaRPr lang="en-US"/>
        </a:p>
      </dgm:t>
    </dgm:pt>
    <dgm:pt modelId="{E6F6C137-D20F-48A7-ACC5-74053221E698}">
      <dgm:prSet/>
      <dgm:spPr/>
      <dgm:t>
        <a:bodyPr/>
        <a:lstStyle/>
        <a:p>
          <a:r>
            <a:rPr lang="en-GB" dirty="0"/>
            <a:t>2022:10 successful promotions (7 male, 3 female) out of a total number of 17 initial expressions of interest (12 male, 5 female)</a:t>
          </a:r>
          <a:endParaRPr lang="en-US" dirty="0"/>
        </a:p>
      </dgm:t>
    </dgm:pt>
    <dgm:pt modelId="{884901E9-91FC-45E7-87C7-81714AFA4695}" type="parTrans" cxnId="{4F8A5C7A-DFA5-4F36-92C3-ED30A348FC87}">
      <dgm:prSet/>
      <dgm:spPr/>
      <dgm:t>
        <a:bodyPr/>
        <a:lstStyle/>
        <a:p>
          <a:endParaRPr lang="en-US"/>
        </a:p>
      </dgm:t>
    </dgm:pt>
    <dgm:pt modelId="{0848157B-7859-42D3-B034-BE5A89C6BA68}" type="sibTrans" cxnId="{4F8A5C7A-DFA5-4F36-92C3-ED30A348FC87}">
      <dgm:prSet/>
      <dgm:spPr/>
      <dgm:t>
        <a:bodyPr/>
        <a:lstStyle/>
        <a:p>
          <a:endParaRPr lang="en-US"/>
        </a:p>
      </dgm:t>
    </dgm:pt>
    <dgm:pt modelId="{46C9B52B-1B4A-46C5-A0DB-544569ABE19F}">
      <dgm:prSet/>
      <dgm:spPr/>
      <dgm:t>
        <a:bodyPr/>
        <a:lstStyle/>
        <a:p>
          <a:r>
            <a:rPr lang="en-GB" dirty="0"/>
            <a:t>Promotion celebration from last three years  took place 2.3.23 </a:t>
          </a:r>
          <a:endParaRPr lang="en-US" dirty="0"/>
        </a:p>
      </dgm:t>
    </dgm:pt>
    <dgm:pt modelId="{3B38FEB6-5BC8-4078-AB3B-3749BD588A79}" type="parTrans" cxnId="{250F4D8F-02AA-4080-8287-765F296B809E}">
      <dgm:prSet/>
      <dgm:spPr/>
      <dgm:t>
        <a:bodyPr/>
        <a:lstStyle/>
        <a:p>
          <a:endParaRPr lang="en-US"/>
        </a:p>
      </dgm:t>
    </dgm:pt>
    <dgm:pt modelId="{F7FA6BC5-6843-450E-851B-61D8DE0313BF}" type="sibTrans" cxnId="{250F4D8F-02AA-4080-8287-765F296B809E}">
      <dgm:prSet/>
      <dgm:spPr/>
      <dgm:t>
        <a:bodyPr/>
        <a:lstStyle/>
        <a:p>
          <a:endParaRPr lang="en-US"/>
        </a:p>
      </dgm:t>
    </dgm:pt>
    <dgm:pt modelId="{7C459F47-414F-40F6-9AEB-562175B9EC14}">
      <dgm:prSet/>
      <dgm:spPr/>
      <dgm:t>
        <a:bodyPr/>
        <a:lstStyle/>
        <a:p>
          <a:r>
            <a:rPr lang="en-GB"/>
            <a:t>Annual PDR (April – July/August)</a:t>
          </a:r>
          <a:endParaRPr lang="en-US"/>
        </a:p>
      </dgm:t>
    </dgm:pt>
    <dgm:pt modelId="{474862F2-BE25-46ED-89D7-A8AD151CAE0C}" type="parTrans" cxnId="{55433E0E-0BB5-4229-BFC6-3A05E5CAA831}">
      <dgm:prSet/>
      <dgm:spPr/>
      <dgm:t>
        <a:bodyPr/>
        <a:lstStyle/>
        <a:p>
          <a:endParaRPr lang="en-US"/>
        </a:p>
      </dgm:t>
    </dgm:pt>
    <dgm:pt modelId="{C334246E-FC40-418D-92C6-27FDAA740A69}" type="sibTrans" cxnId="{55433E0E-0BB5-4229-BFC6-3A05E5CAA831}">
      <dgm:prSet/>
      <dgm:spPr/>
      <dgm:t>
        <a:bodyPr/>
        <a:lstStyle/>
        <a:p>
          <a:endParaRPr lang="en-US"/>
        </a:p>
      </dgm:t>
    </dgm:pt>
    <dgm:pt modelId="{187F770D-2A71-40AC-9FE7-4CCB71E0E5A5}">
      <dgm:prSet/>
      <dgm:spPr/>
      <dgm:t>
        <a:bodyPr/>
        <a:lstStyle/>
        <a:p>
          <a:r>
            <a:rPr lang="en-GB" b="1" dirty="0"/>
            <a:t>85% </a:t>
          </a:r>
          <a:r>
            <a:rPr lang="en-GB" dirty="0"/>
            <a:t>completion of PDR  (DDI success measure set for 100%)</a:t>
          </a:r>
          <a:endParaRPr lang="en-US" dirty="0">
            <a:highlight>
              <a:srgbClr val="FFFF00"/>
            </a:highlight>
          </a:endParaRPr>
        </a:p>
      </dgm:t>
    </dgm:pt>
    <dgm:pt modelId="{22D2A1B5-4181-459E-A0C2-E5474D3525D9}" type="parTrans" cxnId="{93BBC805-F0A9-447D-99D0-A70E6005D4F0}">
      <dgm:prSet/>
      <dgm:spPr/>
      <dgm:t>
        <a:bodyPr/>
        <a:lstStyle/>
        <a:p>
          <a:endParaRPr lang="en-US"/>
        </a:p>
      </dgm:t>
    </dgm:pt>
    <dgm:pt modelId="{5530B7C3-04B9-453F-A7BF-2BA30F12E8B4}" type="sibTrans" cxnId="{93BBC805-F0A9-447D-99D0-A70E6005D4F0}">
      <dgm:prSet/>
      <dgm:spPr/>
      <dgm:t>
        <a:bodyPr/>
        <a:lstStyle/>
        <a:p>
          <a:endParaRPr lang="en-US"/>
        </a:p>
      </dgm:t>
    </dgm:pt>
    <dgm:pt modelId="{A39F8E15-834F-422F-B3F2-935CDFE051CB}">
      <dgm:prSet/>
      <dgm:spPr/>
      <dgm:t>
        <a:bodyPr/>
        <a:lstStyle/>
        <a:p>
          <a:r>
            <a:rPr lang="en-GB" dirty="0"/>
            <a:t>Revived Post doc network</a:t>
          </a:r>
          <a:endParaRPr lang="en-US" dirty="0"/>
        </a:p>
      </dgm:t>
    </dgm:pt>
    <dgm:pt modelId="{720F109F-51D4-4C63-B4AA-21CB860F69E3}" type="parTrans" cxnId="{7AC6BC6A-457C-477B-9EB7-41A6857EE5B3}">
      <dgm:prSet/>
      <dgm:spPr/>
      <dgm:t>
        <a:bodyPr/>
        <a:lstStyle/>
        <a:p>
          <a:endParaRPr lang="en-US"/>
        </a:p>
      </dgm:t>
    </dgm:pt>
    <dgm:pt modelId="{31E690F2-7B10-4BA2-92A4-EB430643BAF7}" type="sibTrans" cxnId="{7AC6BC6A-457C-477B-9EB7-41A6857EE5B3}">
      <dgm:prSet/>
      <dgm:spPr/>
      <dgm:t>
        <a:bodyPr/>
        <a:lstStyle/>
        <a:p>
          <a:endParaRPr lang="en-US"/>
        </a:p>
      </dgm:t>
    </dgm:pt>
    <dgm:pt modelId="{32983A11-0DBA-4593-A4C2-DC59E78B9158}">
      <dgm:prSet/>
      <dgm:spPr/>
      <dgm:t>
        <a:bodyPr/>
        <a:lstStyle/>
        <a:p>
          <a:r>
            <a:rPr lang="en-GB" dirty="0"/>
            <a:t>Lead: Lucia Montorsi</a:t>
          </a:r>
          <a:endParaRPr lang="en-US" dirty="0"/>
        </a:p>
      </dgm:t>
    </dgm:pt>
    <dgm:pt modelId="{A0A57481-3F1B-4C81-8202-EE0ADDF759D2}" type="parTrans" cxnId="{2AABC227-B5FF-4674-956D-72E1D54F17AE}">
      <dgm:prSet/>
      <dgm:spPr/>
      <dgm:t>
        <a:bodyPr/>
        <a:lstStyle/>
        <a:p>
          <a:endParaRPr lang="en-US"/>
        </a:p>
      </dgm:t>
    </dgm:pt>
    <dgm:pt modelId="{C6C55E99-C6C3-40EC-8D57-F86CD80C654F}" type="sibTrans" cxnId="{2AABC227-B5FF-4674-956D-72E1D54F17AE}">
      <dgm:prSet/>
      <dgm:spPr/>
      <dgm:t>
        <a:bodyPr/>
        <a:lstStyle/>
        <a:p>
          <a:endParaRPr lang="en-US"/>
        </a:p>
      </dgm:t>
    </dgm:pt>
    <dgm:pt modelId="{37DA417D-494E-4FD2-BF78-D687B55A7710}">
      <dgm:prSet/>
      <dgm:spPr/>
      <dgm:t>
        <a:bodyPr/>
        <a:lstStyle/>
        <a:p>
          <a:r>
            <a:rPr lang="en-GB"/>
            <a:t>Zainab SIMS DDI member since 2022 (member of post-doc network)</a:t>
          </a:r>
          <a:endParaRPr lang="en-US"/>
        </a:p>
      </dgm:t>
    </dgm:pt>
    <dgm:pt modelId="{A61A458D-C36A-485B-AB3E-8C32F33ECAF9}" type="parTrans" cxnId="{FCBE0C2E-598A-4BF9-86D5-88A42A9B746F}">
      <dgm:prSet/>
      <dgm:spPr/>
      <dgm:t>
        <a:bodyPr/>
        <a:lstStyle/>
        <a:p>
          <a:endParaRPr lang="en-US"/>
        </a:p>
      </dgm:t>
    </dgm:pt>
    <dgm:pt modelId="{6F30535C-85E2-49B9-8784-33C35CF0FEA2}" type="sibTrans" cxnId="{FCBE0C2E-598A-4BF9-86D5-88A42A9B746F}">
      <dgm:prSet/>
      <dgm:spPr/>
      <dgm:t>
        <a:bodyPr/>
        <a:lstStyle/>
        <a:p>
          <a:endParaRPr lang="en-US"/>
        </a:p>
      </dgm:t>
    </dgm:pt>
    <dgm:pt modelId="{419A72B4-A3AB-4D82-BC50-C5C71F57EB8F}">
      <dgm:prSet/>
      <dgm:spPr/>
      <dgm:t>
        <a:bodyPr/>
        <a:lstStyle/>
        <a:p>
          <a:r>
            <a:rPr lang="en-GB" dirty="0"/>
            <a:t>Lucia Research Associate Champion of Faculty Research Staff Network</a:t>
          </a:r>
          <a:endParaRPr lang="en-US" dirty="0"/>
        </a:p>
      </dgm:t>
    </dgm:pt>
    <dgm:pt modelId="{96DD2511-33E2-400E-9850-11B6DBF513B5}" type="parTrans" cxnId="{C44C3BAB-45E9-47C4-B3A8-054879726100}">
      <dgm:prSet/>
      <dgm:spPr/>
      <dgm:t>
        <a:bodyPr/>
        <a:lstStyle/>
        <a:p>
          <a:endParaRPr lang="en-US"/>
        </a:p>
      </dgm:t>
    </dgm:pt>
    <dgm:pt modelId="{8E201366-593E-409A-B6ED-743E1A17B06F}" type="sibTrans" cxnId="{C44C3BAB-45E9-47C4-B3A8-054879726100}">
      <dgm:prSet/>
      <dgm:spPr/>
      <dgm:t>
        <a:bodyPr/>
        <a:lstStyle/>
        <a:p>
          <a:endParaRPr lang="en-US"/>
        </a:p>
      </dgm:t>
    </dgm:pt>
    <dgm:pt modelId="{B3186551-BE82-4BDA-BE1B-D882BBA0D874}">
      <dgm:prSet/>
      <dgm:spPr/>
      <dgm:t>
        <a:bodyPr/>
        <a:lstStyle/>
        <a:p>
          <a:r>
            <a:rPr lang="en-GB" dirty="0"/>
            <a:t>Discussion about KCL mentoring Scheme for Post-doc group members, offered by the Centre for Research Staff Development</a:t>
          </a:r>
          <a:endParaRPr lang="en-US" dirty="0"/>
        </a:p>
      </dgm:t>
    </dgm:pt>
    <dgm:pt modelId="{1B97D2BD-2982-4AAD-BC88-DD96B325DFFE}" type="parTrans" cxnId="{9BE8184F-BC4C-4E66-8418-F03F88817B83}">
      <dgm:prSet/>
      <dgm:spPr/>
      <dgm:t>
        <a:bodyPr/>
        <a:lstStyle/>
        <a:p>
          <a:endParaRPr lang="en-US"/>
        </a:p>
      </dgm:t>
    </dgm:pt>
    <dgm:pt modelId="{251CE8F8-034D-4ACA-8DFE-814470BE563D}" type="sibTrans" cxnId="{9BE8184F-BC4C-4E66-8418-F03F88817B83}">
      <dgm:prSet/>
      <dgm:spPr/>
      <dgm:t>
        <a:bodyPr/>
        <a:lstStyle/>
        <a:p>
          <a:endParaRPr lang="en-US"/>
        </a:p>
      </dgm:t>
    </dgm:pt>
    <dgm:pt modelId="{F1E9A9BD-449D-4BB4-82A1-F7F508F401FC}">
      <dgm:prSet/>
      <dgm:spPr/>
      <dgm:t>
        <a:bodyPr/>
        <a:lstStyle/>
        <a:p>
          <a:r>
            <a:rPr lang="en-GB"/>
            <a:t>KCL Support Research Staff</a:t>
          </a:r>
          <a:endParaRPr lang="en-US"/>
        </a:p>
      </dgm:t>
    </dgm:pt>
    <dgm:pt modelId="{63ADCFFA-7D58-44AE-A1AE-69507B2656C7}" type="parTrans" cxnId="{782F504F-2FD7-48AE-8798-4498A949DFD7}">
      <dgm:prSet/>
      <dgm:spPr/>
      <dgm:t>
        <a:bodyPr/>
        <a:lstStyle/>
        <a:p>
          <a:endParaRPr lang="en-US"/>
        </a:p>
      </dgm:t>
    </dgm:pt>
    <dgm:pt modelId="{2768F0BA-3964-47EA-9872-53B1A995C542}" type="sibTrans" cxnId="{782F504F-2FD7-48AE-8798-4498A949DFD7}">
      <dgm:prSet/>
      <dgm:spPr/>
      <dgm:t>
        <a:bodyPr/>
        <a:lstStyle/>
        <a:p>
          <a:endParaRPr lang="en-US"/>
        </a:p>
      </dgm:t>
    </dgm:pt>
    <dgm:pt modelId="{1DA4490E-E552-479D-99A1-A44193AD18FF}">
      <dgm:prSet/>
      <dgm:spPr/>
      <dgm:t>
        <a:bodyPr/>
        <a:lstStyle/>
        <a:p>
          <a:r>
            <a:rPr lang="en-GB"/>
            <a:t>Concord Action Plan – fixed term contracts review by 2023</a:t>
          </a:r>
          <a:endParaRPr lang="en-US"/>
        </a:p>
      </dgm:t>
    </dgm:pt>
    <dgm:pt modelId="{8CFBAB31-8DC7-42C6-BAD2-2F8FBB4010FC}" type="parTrans" cxnId="{AC34BF9A-D926-443C-ABA2-BD8EB7EDDC75}">
      <dgm:prSet/>
      <dgm:spPr/>
      <dgm:t>
        <a:bodyPr/>
        <a:lstStyle/>
        <a:p>
          <a:endParaRPr lang="en-US"/>
        </a:p>
      </dgm:t>
    </dgm:pt>
    <dgm:pt modelId="{B65BD6FB-3AF7-4BE2-96A1-9D378C933CB3}" type="sibTrans" cxnId="{AC34BF9A-D926-443C-ABA2-BD8EB7EDDC75}">
      <dgm:prSet/>
      <dgm:spPr/>
      <dgm:t>
        <a:bodyPr/>
        <a:lstStyle/>
        <a:p>
          <a:endParaRPr lang="en-US"/>
        </a:p>
      </dgm:t>
    </dgm:pt>
    <dgm:pt modelId="{C15B507A-FBDC-435E-80E1-66F668A38B41}">
      <dgm:prSet/>
      <dgm:spPr/>
      <dgm:t>
        <a:bodyPr/>
        <a:lstStyle/>
        <a:p>
          <a:r>
            <a:rPr lang="en-US" dirty="0"/>
            <a:t>Success rate </a:t>
          </a:r>
          <a:r>
            <a:rPr lang="en-US" b="1" dirty="0"/>
            <a:t>59% </a:t>
          </a:r>
          <a:r>
            <a:rPr lang="en-US" dirty="0"/>
            <a:t>(set 80% successful outcome)</a:t>
          </a:r>
        </a:p>
      </dgm:t>
    </dgm:pt>
    <dgm:pt modelId="{0BCF0249-1EA9-413D-ABC5-5F82FA708F91}" type="parTrans" cxnId="{0D5723A6-D17C-4839-8590-CBAD66FC7646}">
      <dgm:prSet/>
      <dgm:spPr/>
      <dgm:t>
        <a:bodyPr/>
        <a:lstStyle/>
        <a:p>
          <a:endParaRPr lang="en-GB"/>
        </a:p>
      </dgm:t>
    </dgm:pt>
    <dgm:pt modelId="{F37D77A0-17B8-4A44-9E23-9D1F446144A0}" type="sibTrans" cxnId="{0D5723A6-D17C-4839-8590-CBAD66FC7646}">
      <dgm:prSet/>
      <dgm:spPr/>
      <dgm:t>
        <a:bodyPr/>
        <a:lstStyle/>
        <a:p>
          <a:endParaRPr lang="en-GB"/>
        </a:p>
      </dgm:t>
    </dgm:pt>
    <dgm:pt modelId="{727E2D12-1734-4087-9663-57495A2D67E0}" type="pres">
      <dgm:prSet presAssocID="{0AE39466-75B1-4D23-9A44-8DAA331E5F15}" presName="linear" presStyleCnt="0">
        <dgm:presLayoutVars>
          <dgm:animLvl val="lvl"/>
          <dgm:resizeHandles val="exact"/>
        </dgm:presLayoutVars>
      </dgm:prSet>
      <dgm:spPr/>
    </dgm:pt>
    <dgm:pt modelId="{C8574F33-5AC2-4010-BCBA-54BA7686A05C}" type="pres">
      <dgm:prSet presAssocID="{2ED67D2A-B580-4FAF-90EF-590A6F4B9E2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46F860-1720-46DA-8D06-016D9C9CECB3}" type="pres">
      <dgm:prSet presAssocID="{2ED67D2A-B580-4FAF-90EF-590A6F4B9E20}" presName="childText" presStyleLbl="revTx" presStyleIdx="0" presStyleCnt="4">
        <dgm:presLayoutVars>
          <dgm:bulletEnabled val="1"/>
        </dgm:presLayoutVars>
      </dgm:prSet>
      <dgm:spPr/>
    </dgm:pt>
    <dgm:pt modelId="{76D46F03-B563-4942-8F1E-B6782D212BB4}" type="pres">
      <dgm:prSet presAssocID="{7C459F47-414F-40F6-9AEB-562175B9EC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AA7F346-33DA-4C22-BB50-BA8714D7896C}" type="pres">
      <dgm:prSet presAssocID="{7C459F47-414F-40F6-9AEB-562175B9EC14}" presName="childText" presStyleLbl="revTx" presStyleIdx="1" presStyleCnt="4">
        <dgm:presLayoutVars>
          <dgm:bulletEnabled val="1"/>
        </dgm:presLayoutVars>
      </dgm:prSet>
      <dgm:spPr/>
    </dgm:pt>
    <dgm:pt modelId="{850530B0-D747-4FD4-8B9E-61AD80DF0EDC}" type="pres">
      <dgm:prSet presAssocID="{A39F8E15-834F-422F-B3F2-935CDFE051C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CC1F0F-C17C-4CAB-BB68-2940F17D4ADA}" type="pres">
      <dgm:prSet presAssocID="{A39F8E15-834F-422F-B3F2-935CDFE051CB}" presName="childText" presStyleLbl="revTx" presStyleIdx="2" presStyleCnt="4">
        <dgm:presLayoutVars>
          <dgm:bulletEnabled val="1"/>
        </dgm:presLayoutVars>
      </dgm:prSet>
      <dgm:spPr/>
    </dgm:pt>
    <dgm:pt modelId="{2C0A1795-5A39-4C81-8E57-9B5039C30715}" type="pres">
      <dgm:prSet presAssocID="{F1E9A9BD-449D-4BB4-82A1-F7F508F401F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361DFB2-A070-4AE6-B574-E8809EB31EB8}" type="pres">
      <dgm:prSet presAssocID="{F1E9A9BD-449D-4BB4-82A1-F7F508F401F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3BBC805-F0A9-447D-99D0-A70E6005D4F0}" srcId="{7C459F47-414F-40F6-9AEB-562175B9EC14}" destId="{187F770D-2A71-40AC-9FE7-4CCB71E0E5A5}" srcOrd="0" destOrd="0" parTransId="{22D2A1B5-4181-459E-A0C2-E5474D3525D9}" sibTransId="{5530B7C3-04B9-453F-A7BF-2BA30F12E8B4}"/>
    <dgm:cxn modelId="{55433E0E-0BB5-4229-BFC6-3A05E5CAA831}" srcId="{0AE39466-75B1-4D23-9A44-8DAA331E5F15}" destId="{7C459F47-414F-40F6-9AEB-562175B9EC14}" srcOrd="1" destOrd="0" parTransId="{474862F2-BE25-46ED-89D7-A8AD151CAE0C}" sibTransId="{C334246E-FC40-418D-92C6-27FDAA740A69}"/>
    <dgm:cxn modelId="{8AACEF16-56E3-4870-AB42-3B37B36E525A}" type="presOf" srcId="{C15B507A-FBDC-435E-80E1-66F668A38B41}" destId="{7C46F860-1720-46DA-8D06-016D9C9CECB3}" srcOrd="0" destOrd="1" presId="urn:microsoft.com/office/officeart/2005/8/layout/vList2"/>
    <dgm:cxn modelId="{2AABC227-B5FF-4674-956D-72E1D54F17AE}" srcId="{A39F8E15-834F-422F-B3F2-935CDFE051CB}" destId="{32983A11-0DBA-4593-A4C2-DC59E78B9158}" srcOrd="0" destOrd="0" parTransId="{A0A57481-3F1B-4C81-8202-EE0ADDF759D2}" sibTransId="{C6C55E99-C6C3-40EC-8D57-F86CD80C654F}"/>
    <dgm:cxn modelId="{FCBE0C2E-598A-4BF9-86D5-88A42A9B746F}" srcId="{A39F8E15-834F-422F-B3F2-935CDFE051CB}" destId="{37DA417D-494E-4FD2-BF78-D687B55A7710}" srcOrd="1" destOrd="0" parTransId="{A61A458D-C36A-485B-AB3E-8C32F33ECAF9}" sibTransId="{6F30535C-85E2-49B9-8784-33C35CF0FEA2}"/>
    <dgm:cxn modelId="{0F1B4263-6938-445C-B002-852DADEC076D}" type="presOf" srcId="{F1E9A9BD-449D-4BB4-82A1-F7F508F401FC}" destId="{2C0A1795-5A39-4C81-8E57-9B5039C30715}" srcOrd="0" destOrd="0" presId="urn:microsoft.com/office/officeart/2005/8/layout/vList2"/>
    <dgm:cxn modelId="{910C9169-0E9A-44E6-B906-74C3F2BE5A81}" type="presOf" srcId="{419A72B4-A3AB-4D82-BC50-C5C71F57EB8F}" destId="{DCCC1F0F-C17C-4CAB-BB68-2940F17D4ADA}" srcOrd="0" destOrd="2" presId="urn:microsoft.com/office/officeart/2005/8/layout/vList2"/>
    <dgm:cxn modelId="{F048CA69-1C87-46AD-8C7E-1240F0DFB810}" type="presOf" srcId="{0AE39466-75B1-4D23-9A44-8DAA331E5F15}" destId="{727E2D12-1734-4087-9663-57495A2D67E0}" srcOrd="0" destOrd="0" presId="urn:microsoft.com/office/officeart/2005/8/layout/vList2"/>
    <dgm:cxn modelId="{7AC6BC6A-457C-477B-9EB7-41A6857EE5B3}" srcId="{0AE39466-75B1-4D23-9A44-8DAA331E5F15}" destId="{A39F8E15-834F-422F-B3F2-935CDFE051CB}" srcOrd="2" destOrd="0" parTransId="{720F109F-51D4-4C63-B4AA-21CB860F69E3}" sibTransId="{31E690F2-7B10-4BA2-92A4-EB430643BAF7}"/>
    <dgm:cxn modelId="{9BE8184F-BC4C-4E66-8418-F03F88817B83}" srcId="{A39F8E15-834F-422F-B3F2-935CDFE051CB}" destId="{B3186551-BE82-4BDA-BE1B-D882BBA0D874}" srcOrd="3" destOrd="0" parTransId="{1B97D2BD-2982-4AAD-BC88-DD96B325DFFE}" sibTransId="{251CE8F8-034D-4ACA-8DFE-814470BE563D}"/>
    <dgm:cxn modelId="{782F504F-2FD7-48AE-8798-4498A949DFD7}" srcId="{0AE39466-75B1-4D23-9A44-8DAA331E5F15}" destId="{F1E9A9BD-449D-4BB4-82A1-F7F508F401FC}" srcOrd="3" destOrd="0" parTransId="{63ADCFFA-7D58-44AE-A1AE-69507B2656C7}" sibTransId="{2768F0BA-3964-47EA-9872-53B1A995C542}"/>
    <dgm:cxn modelId="{B2FF8253-156C-4529-9A1F-0DF3D38348BC}" type="presOf" srcId="{32983A11-0DBA-4593-A4C2-DC59E78B9158}" destId="{DCCC1F0F-C17C-4CAB-BB68-2940F17D4ADA}" srcOrd="0" destOrd="0" presId="urn:microsoft.com/office/officeart/2005/8/layout/vList2"/>
    <dgm:cxn modelId="{4F8A5C7A-DFA5-4F36-92C3-ED30A348FC87}" srcId="{2ED67D2A-B580-4FAF-90EF-590A6F4B9E20}" destId="{E6F6C137-D20F-48A7-ACC5-74053221E698}" srcOrd="0" destOrd="0" parTransId="{884901E9-91FC-45E7-87C7-81714AFA4695}" sibTransId="{0848157B-7859-42D3-B034-BE5A89C6BA68}"/>
    <dgm:cxn modelId="{2DCE598E-A792-4713-A6B2-24DCEDE4C050}" srcId="{0AE39466-75B1-4D23-9A44-8DAA331E5F15}" destId="{2ED67D2A-B580-4FAF-90EF-590A6F4B9E20}" srcOrd="0" destOrd="0" parTransId="{619082D4-051C-4984-B67B-0281A908E614}" sibTransId="{DBC4D54E-5680-4793-A156-18A6CADF863C}"/>
    <dgm:cxn modelId="{250F4D8F-02AA-4080-8287-765F296B809E}" srcId="{2ED67D2A-B580-4FAF-90EF-590A6F4B9E20}" destId="{46C9B52B-1B4A-46C5-A0DB-544569ABE19F}" srcOrd="2" destOrd="0" parTransId="{3B38FEB6-5BC8-4078-AB3B-3749BD588A79}" sibTransId="{F7FA6BC5-6843-450E-851B-61D8DE0313BF}"/>
    <dgm:cxn modelId="{3D5CAE94-15D6-4914-9B4F-495E4A581356}" type="presOf" srcId="{1DA4490E-E552-479D-99A1-A44193AD18FF}" destId="{5361DFB2-A070-4AE6-B574-E8809EB31EB8}" srcOrd="0" destOrd="0" presId="urn:microsoft.com/office/officeart/2005/8/layout/vList2"/>
    <dgm:cxn modelId="{AC34BF9A-D926-443C-ABA2-BD8EB7EDDC75}" srcId="{F1E9A9BD-449D-4BB4-82A1-F7F508F401FC}" destId="{1DA4490E-E552-479D-99A1-A44193AD18FF}" srcOrd="0" destOrd="0" parTransId="{8CFBAB31-8DC7-42C6-BAD2-2F8FBB4010FC}" sibTransId="{B65BD6FB-3AF7-4BE2-96A1-9D378C933CB3}"/>
    <dgm:cxn modelId="{1D84DBA3-16D4-492C-A111-4259CB495F8A}" type="presOf" srcId="{E6F6C137-D20F-48A7-ACC5-74053221E698}" destId="{7C46F860-1720-46DA-8D06-016D9C9CECB3}" srcOrd="0" destOrd="0" presId="urn:microsoft.com/office/officeart/2005/8/layout/vList2"/>
    <dgm:cxn modelId="{BF0D78A4-7CE1-46FE-8C0D-CA7E5D3660EF}" type="presOf" srcId="{46C9B52B-1B4A-46C5-A0DB-544569ABE19F}" destId="{7C46F860-1720-46DA-8D06-016D9C9CECB3}" srcOrd="0" destOrd="2" presId="urn:microsoft.com/office/officeart/2005/8/layout/vList2"/>
    <dgm:cxn modelId="{6CA3ECA5-46D8-4B4E-83F2-C9B2AE347B66}" type="presOf" srcId="{A39F8E15-834F-422F-B3F2-935CDFE051CB}" destId="{850530B0-D747-4FD4-8B9E-61AD80DF0EDC}" srcOrd="0" destOrd="0" presId="urn:microsoft.com/office/officeart/2005/8/layout/vList2"/>
    <dgm:cxn modelId="{0D5723A6-D17C-4839-8590-CBAD66FC7646}" srcId="{2ED67D2A-B580-4FAF-90EF-590A6F4B9E20}" destId="{C15B507A-FBDC-435E-80E1-66F668A38B41}" srcOrd="1" destOrd="0" parTransId="{0BCF0249-1EA9-413D-ABC5-5F82FA708F91}" sibTransId="{F37D77A0-17B8-4A44-9E23-9D1F446144A0}"/>
    <dgm:cxn modelId="{C44C3BAB-45E9-47C4-B3A8-054879726100}" srcId="{A39F8E15-834F-422F-B3F2-935CDFE051CB}" destId="{419A72B4-A3AB-4D82-BC50-C5C71F57EB8F}" srcOrd="2" destOrd="0" parTransId="{96DD2511-33E2-400E-9850-11B6DBF513B5}" sibTransId="{8E201366-593E-409A-B6ED-743E1A17B06F}"/>
    <dgm:cxn modelId="{0B1981D7-DDCB-426E-9649-ED81BE404ED3}" type="presOf" srcId="{7C459F47-414F-40F6-9AEB-562175B9EC14}" destId="{76D46F03-B563-4942-8F1E-B6782D212BB4}" srcOrd="0" destOrd="0" presId="urn:microsoft.com/office/officeart/2005/8/layout/vList2"/>
    <dgm:cxn modelId="{5E6CF3DD-381B-402C-8588-887584A5D889}" type="presOf" srcId="{2ED67D2A-B580-4FAF-90EF-590A6F4B9E20}" destId="{C8574F33-5AC2-4010-BCBA-54BA7686A05C}" srcOrd="0" destOrd="0" presId="urn:microsoft.com/office/officeart/2005/8/layout/vList2"/>
    <dgm:cxn modelId="{8FF202E9-9984-4673-B42C-0719C69ED5D6}" type="presOf" srcId="{B3186551-BE82-4BDA-BE1B-D882BBA0D874}" destId="{DCCC1F0F-C17C-4CAB-BB68-2940F17D4ADA}" srcOrd="0" destOrd="3" presId="urn:microsoft.com/office/officeart/2005/8/layout/vList2"/>
    <dgm:cxn modelId="{CBFEE4ED-21B6-4E62-A360-D9C93BE4D931}" type="presOf" srcId="{37DA417D-494E-4FD2-BF78-D687B55A7710}" destId="{DCCC1F0F-C17C-4CAB-BB68-2940F17D4ADA}" srcOrd="0" destOrd="1" presId="urn:microsoft.com/office/officeart/2005/8/layout/vList2"/>
    <dgm:cxn modelId="{1D302CF6-7310-4C05-9362-670C0334BE26}" type="presOf" srcId="{187F770D-2A71-40AC-9FE7-4CCB71E0E5A5}" destId="{0AA7F346-33DA-4C22-BB50-BA8714D7896C}" srcOrd="0" destOrd="0" presId="urn:microsoft.com/office/officeart/2005/8/layout/vList2"/>
    <dgm:cxn modelId="{28F057A3-731C-4176-9E80-4F089CEECAE8}" type="presParOf" srcId="{727E2D12-1734-4087-9663-57495A2D67E0}" destId="{C8574F33-5AC2-4010-BCBA-54BA7686A05C}" srcOrd="0" destOrd="0" presId="urn:microsoft.com/office/officeart/2005/8/layout/vList2"/>
    <dgm:cxn modelId="{564FF143-0AD3-49E2-A8B8-7DEDD46B7627}" type="presParOf" srcId="{727E2D12-1734-4087-9663-57495A2D67E0}" destId="{7C46F860-1720-46DA-8D06-016D9C9CECB3}" srcOrd="1" destOrd="0" presId="urn:microsoft.com/office/officeart/2005/8/layout/vList2"/>
    <dgm:cxn modelId="{F57445EE-28C7-417C-8D4C-18D830DFAA07}" type="presParOf" srcId="{727E2D12-1734-4087-9663-57495A2D67E0}" destId="{76D46F03-B563-4942-8F1E-B6782D212BB4}" srcOrd="2" destOrd="0" presId="urn:microsoft.com/office/officeart/2005/8/layout/vList2"/>
    <dgm:cxn modelId="{2F5AFCF9-A296-4315-98E8-9147EE36DE3E}" type="presParOf" srcId="{727E2D12-1734-4087-9663-57495A2D67E0}" destId="{0AA7F346-33DA-4C22-BB50-BA8714D7896C}" srcOrd="3" destOrd="0" presId="urn:microsoft.com/office/officeart/2005/8/layout/vList2"/>
    <dgm:cxn modelId="{6AA63FF1-433E-41A8-9664-EB2C8C229BFF}" type="presParOf" srcId="{727E2D12-1734-4087-9663-57495A2D67E0}" destId="{850530B0-D747-4FD4-8B9E-61AD80DF0EDC}" srcOrd="4" destOrd="0" presId="urn:microsoft.com/office/officeart/2005/8/layout/vList2"/>
    <dgm:cxn modelId="{4B331196-C593-47E5-91C1-84A657AF0B71}" type="presParOf" srcId="{727E2D12-1734-4087-9663-57495A2D67E0}" destId="{DCCC1F0F-C17C-4CAB-BB68-2940F17D4ADA}" srcOrd="5" destOrd="0" presId="urn:microsoft.com/office/officeart/2005/8/layout/vList2"/>
    <dgm:cxn modelId="{4A3EB478-CDE8-4319-8FED-6FD51406BCE7}" type="presParOf" srcId="{727E2D12-1734-4087-9663-57495A2D67E0}" destId="{2C0A1795-5A39-4C81-8E57-9B5039C30715}" srcOrd="6" destOrd="0" presId="urn:microsoft.com/office/officeart/2005/8/layout/vList2"/>
    <dgm:cxn modelId="{B2BD81EE-5C2A-4016-9065-C6279C4F1A45}" type="presParOf" srcId="{727E2D12-1734-4087-9663-57495A2D67E0}" destId="{5361DFB2-A070-4AE6-B574-E8809EB31EB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05213E-A988-4FBF-BAF8-F2BABCBFC80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EDAC7D-B6D7-4428-8282-6ECE80693C90}">
      <dgm:prSet/>
      <dgm:spPr/>
      <dgm:t>
        <a:bodyPr/>
        <a:lstStyle/>
        <a:p>
          <a:r>
            <a:rPr lang="en-GB" b="0" i="0" dirty="0"/>
            <a:t>Obtained exit survey data from HR 2019 – 2022 – distributed to DDI Committee and SEC</a:t>
          </a:r>
          <a:endParaRPr lang="en-US" dirty="0"/>
        </a:p>
      </dgm:t>
    </dgm:pt>
    <dgm:pt modelId="{0A2F1955-786B-49A3-9361-DEA4D4BE5321}" type="parTrans" cxnId="{3B159BA9-865C-4B07-9CF6-7A6C8FEFDC41}">
      <dgm:prSet/>
      <dgm:spPr/>
      <dgm:t>
        <a:bodyPr/>
        <a:lstStyle/>
        <a:p>
          <a:endParaRPr lang="en-US"/>
        </a:p>
      </dgm:t>
    </dgm:pt>
    <dgm:pt modelId="{2330455E-AA65-4153-8966-84EF55D2A988}" type="sibTrans" cxnId="{3B159BA9-865C-4B07-9CF6-7A6C8FEFDC41}">
      <dgm:prSet/>
      <dgm:spPr/>
      <dgm:t>
        <a:bodyPr/>
        <a:lstStyle/>
        <a:p>
          <a:endParaRPr lang="en-US"/>
        </a:p>
      </dgm:t>
    </dgm:pt>
    <dgm:pt modelId="{DAD72E34-19E6-43A0-805B-2DEE163BCC97}">
      <dgm:prSet/>
      <dgm:spPr/>
      <dgm:t>
        <a:bodyPr/>
        <a:lstStyle/>
        <a:p>
          <a:r>
            <a:rPr lang="en-GB" b="0" i="0" dirty="0"/>
            <a:t>Culture Competence (CC): HL on Steering Group of KCL CC Institute, module currently developed for academics to be piloted in new academic year 2023/24</a:t>
          </a:r>
          <a:endParaRPr lang="en-US" dirty="0"/>
        </a:p>
      </dgm:t>
    </dgm:pt>
    <dgm:pt modelId="{D9D18B19-EE94-4B74-870E-CAA4B7D952AE}" type="parTrans" cxnId="{AC5B47A5-7F7D-4592-BF4B-6BE0DDD22B1D}">
      <dgm:prSet/>
      <dgm:spPr/>
      <dgm:t>
        <a:bodyPr/>
        <a:lstStyle/>
        <a:p>
          <a:endParaRPr lang="en-US"/>
        </a:p>
      </dgm:t>
    </dgm:pt>
    <dgm:pt modelId="{AE5A9FFD-4BB4-4772-8C5C-C68BF2E685F7}" type="sibTrans" cxnId="{AC5B47A5-7F7D-4592-BF4B-6BE0DDD22B1D}">
      <dgm:prSet/>
      <dgm:spPr/>
      <dgm:t>
        <a:bodyPr/>
        <a:lstStyle/>
        <a:p>
          <a:endParaRPr lang="en-US"/>
        </a:p>
      </dgm:t>
    </dgm:pt>
    <dgm:pt modelId="{E6E06352-900E-45F4-9A7D-2C83002724C1}">
      <dgm:prSet/>
      <dgm:spPr/>
      <dgm:t>
        <a:bodyPr/>
        <a:lstStyle/>
        <a:p>
          <a:r>
            <a:rPr lang="en-GB" b="0" i="0" dirty="0"/>
            <a:t>Sustainability and Climate Action –regular item on DDI Agenda – led by Celine </a:t>
          </a:r>
          <a:endParaRPr lang="en-US" dirty="0"/>
        </a:p>
      </dgm:t>
    </dgm:pt>
    <dgm:pt modelId="{C30023E1-EF43-4B29-9861-434DDE9A47A2}" type="parTrans" cxnId="{26A60DA1-644B-4617-A282-DA6072DFA95E}">
      <dgm:prSet/>
      <dgm:spPr/>
      <dgm:t>
        <a:bodyPr/>
        <a:lstStyle/>
        <a:p>
          <a:endParaRPr lang="en-US"/>
        </a:p>
      </dgm:t>
    </dgm:pt>
    <dgm:pt modelId="{7E6461ED-8506-4916-9689-1A551E629B89}" type="sibTrans" cxnId="{26A60DA1-644B-4617-A282-DA6072DFA95E}">
      <dgm:prSet/>
      <dgm:spPr/>
      <dgm:t>
        <a:bodyPr/>
        <a:lstStyle/>
        <a:p>
          <a:endParaRPr lang="en-US"/>
        </a:p>
      </dgm:t>
    </dgm:pt>
    <dgm:pt modelId="{E665FBCC-A7F8-49F2-B474-91CC88DBFF4F}" type="pres">
      <dgm:prSet presAssocID="{8D05213E-A988-4FBF-BAF8-F2BABCBFC80B}" presName="linear" presStyleCnt="0">
        <dgm:presLayoutVars>
          <dgm:animLvl val="lvl"/>
          <dgm:resizeHandles val="exact"/>
        </dgm:presLayoutVars>
      </dgm:prSet>
      <dgm:spPr/>
    </dgm:pt>
    <dgm:pt modelId="{FB94AA1F-21B7-4F47-95DF-F47321779DCA}" type="pres">
      <dgm:prSet presAssocID="{28EDAC7D-B6D7-4428-8282-6ECE80693C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A004D9-5D44-4A90-9D5E-A8C6FA80F013}" type="pres">
      <dgm:prSet presAssocID="{2330455E-AA65-4153-8966-84EF55D2A988}" presName="spacer" presStyleCnt="0"/>
      <dgm:spPr/>
    </dgm:pt>
    <dgm:pt modelId="{C2E851C4-C801-4DE8-ACDC-80457B01AD8A}" type="pres">
      <dgm:prSet presAssocID="{DAD72E34-19E6-43A0-805B-2DEE163BCC9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9FA864-01FE-4758-BDF5-F5544C078398}" type="pres">
      <dgm:prSet presAssocID="{AE5A9FFD-4BB4-4772-8C5C-C68BF2E685F7}" presName="spacer" presStyleCnt="0"/>
      <dgm:spPr/>
    </dgm:pt>
    <dgm:pt modelId="{89FBBC1C-09A7-42EC-AEB7-46FDA69CB3B9}" type="pres">
      <dgm:prSet presAssocID="{E6E06352-900E-45F4-9A7D-2C83002724C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43A476-BE95-410F-AB8B-044B83450C52}" type="presOf" srcId="{DAD72E34-19E6-43A0-805B-2DEE163BCC97}" destId="{C2E851C4-C801-4DE8-ACDC-80457B01AD8A}" srcOrd="0" destOrd="0" presId="urn:microsoft.com/office/officeart/2005/8/layout/vList2"/>
    <dgm:cxn modelId="{61E5519A-B7D8-4D99-9E86-60CC676AF276}" type="presOf" srcId="{E6E06352-900E-45F4-9A7D-2C83002724C1}" destId="{89FBBC1C-09A7-42EC-AEB7-46FDA69CB3B9}" srcOrd="0" destOrd="0" presId="urn:microsoft.com/office/officeart/2005/8/layout/vList2"/>
    <dgm:cxn modelId="{26A60DA1-644B-4617-A282-DA6072DFA95E}" srcId="{8D05213E-A988-4FBF-BAF8-F2BABCBFC80B}" destId="{E6E06352-900E-45F4-9A7D-2C83002724C1}" srcOrd="2" destOrd="0" parTransId="{C30023E1-EF43-4B29-9861-434DDE9A47A2}" sibTransId="{7E6461ED-8506-4916-9689-1A551E629B89}"/>
    <dgm:cxn modelId="{AC5B47A5-7F7D-4592-BF4B-6BE0DDD22B1D}" srcId="{8D05213E-A988-4FBF-BAF8-F2BABCBFC80B}" destId="{DAD72E34-19E6-43A0-805B-2DEE163BCC97}" srcOrd="1" destOrd="0" parTransId="{D9D18B19-EE94-4B74-870E-CAA4B7D952AE}" sibTransId="{AE5A9FFD-4BB4-4772-8C5C-C68BF2E685F7}"/>
    <dgm:cxn modelId="{3B159BA9-865C-4B07-9CF6-7A6C8FEFDC41}" srcId="{8D05213E-A988-4FBF-BAF8-F2BABCBFC80B}" destId="{28EDAC7D-B6D7-4428-8282-6ECE80693C90}" srcOrd="0" destOrd="0" parTransId="{0A2F1955-786B-49A3-9361-DEA4D4BE5321}" sibTransId="{2330455E-AA65-4153-8966-84EF55D2A988}"/>
    <dgm:cxn modelId="{AB821AE0-C545-4278-AF4C-4D3C312ACD9D}" type="presOf" srcId="{8D05213E-A988-4FBF-BAF8-F2BABCBFC80B}" destId="{E665FBCC-A7F8-49F2-B474-91CC88DBFF4F}" srcOrd="0" destOrd="0" presId="urn:microsoft.com/office/officeart/2005/8/layout/vList2"/>
    <dgm:cxn modelId="{19F1A3EE-A7F0-4BD0-8BE6-4584405B711F}" type="presOf" srcId="{28EDAC7D-B6D7-4428-8282-6ECE80693C90}" destId="{FB94AA1F-21B7-4F47-95DF-F47321779DCA}" srcOrd="0" destOrd="0" presId="urn:microsoft.com/office/officeart/2005/8/layout/vList2"/>
    <dgm:cxn modelId="{F0FDE790-0D49-4812-819F-05DD93AAED3C}" type="presParOf" srcId="{E665FBCC-A7F8-49F2-B474-91CC88DBFF4F}" destId="{FB94AA1F-21B7-4F47-95DF-F47321779DCA}" srcOrd="0" destOrd="0" presId="urn:microsoft.com/office/officeart/2005/8/layout/vList2"/>
    <dgm:cxn modelId="{55BD883B-376A-4BDC-A24E-0F3B81803DD7}" type="presParOf" srcId="{E665FBCC-A7F8-49F2-B474-91CC88DBFF4F}" destId="{9DA004D9-5D44-4A90-9D5E-A8C6FA80F013}" srcOrd="1" destOrd="0" presId="urn:microsoft.com/office/officeart/2005/8/layout/vList2"/>
    <dgm:cxn modelId="{FDF7A19C-15FE-4306-B8AA-520525AF84FF}" type="presParOf" srcId="{E665FBCC-A7F8-49F2-B474-91CC88DBFF4F}" destId="{C2E851C4-C801-4DE8-ACDC-80457B01AD8A}" srcOrd="2" destOrd="0" presId="urn:microsoft.com/office/officeart/2005/8/layout/vList2"/>
    <dgm:cxn modelId="{798F2B4E-F522-497C-B676-6E25E76ECB83}" type="presParOf" srcId="{E665FBCC-A7F8-49F2-B474-91CC88DBFF4F}" destId="{249FA864-01FE-4758-BDF5-F5544C078398}" srcOrd="3" destOrd="0" presId="urn:microsoft.com/office/officeart/2005/8/layout/vList2"/>
    <dgm:cxn modelId="{834BAD6F-BDD0-4A80-AAF8-621C15263790}" type="presParOf" srcId="{E665FBCC-A7F8-49F2-B474-91CC88DBFF4F}" destId="{89FBBC1C-09A7-42EC-AEB7-46FDA69CB3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C0690E-DE24-4D0C-BB00-2D923A5A71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96F61D8-DB3B-40D4-B204-0EFFA856D779}">
      <dgm:prSet/>
      <dgm:spPr/>
      <dgm:t>
        <a:bodyPr/>
        <a:lstStyle/>
        <a:p>
          <a:r>
            <a:rPr lang="en-GB" dirty="0"/>
            <a:t>Susan or Heidi attend monthly meetings</a:t>
          </a:r>
          <a:endParaRPr lang="en-US" dirty="0"/>
        </a:p>
      </dgm:t>
    </dgm:pt>
    <dgm:pt modelId="{293DB29F-EB35-457F-AAAB-5536098FD375}" type="parTrans" cxnId="{1C111993-D189-4B6F-84ED-5E1D2A0D4A1C}">
      <dgm:prSet/>
      <dgm:spPr/>
      <dgm:t>
        <a:bodyPr/>
        <a:lstStyle/>
        <a:p>
          <a:endParaRPr lang="en-US"/>
        </a:p>
      </dgm:t>
    </dgm:pt>
    <dgm:pt modelId="{68658478-506D-4349-963F-4B909F8687CC}" type="sibTrans" cxnId="{1C111993-D189-4B6F-84ED-5E1D2A0D4A1C}">
      <dgm:prSet/>
      <dgm:spPr/>
      <dgm:t>
        <a:bodyPr/>
        <a:lstStyle/>
        <a:p>
          <a:endParaRPr lang="en-US"/>
        </a:p>
      </dgm:t>
    </dgm:pt>
    <dgm:pt modelId="{095CD1A9-8F53-4D37-888B-A8D4950A6ABF}">
      <dgm:prSet/>
      <dgm:spPr/>
      <dgm:t>
        <a:bodyPr/>
        <a:lstStyle/>
        <a:p>
          <a:r>
            <a:rPr lang="en-GB" dirty="0"/>
            <a:t>Professor for People and Culture to replace current Vice Dean, announced May 2023, start in June 2023</a:t>
          </a:r>
          <a:endParaRPr lang="en-US" dirty="0"/>
        </a:p>
      </dgm:t>
    </dgm:pt>
    <dgm:pt modelId="{42091CDA-15BA-4FCE-94DA-19ECC3FAF418}" type="parTrans" cxnId="{3A556A5C-A721-4933-B62D-63FD8FEE0FC4}">
      <dgm:prSet/>
      <dgm:spPr/>
      <dgm:t>
        <a:bodyPr/>
        <a:lstStyle/>
        <a:p>
          <a:endParaRPr lang="en-US"/>
        </a:p>
      </dgm:t>
    </dgm:pt>
    <dgm:pt modelId="{A037B276-59F0-49E1-8BE1-0F817693BA92}" type="sibTrans" cxnId="{3A556A5C-A721-4933-B62D-63FD8FEE0FC4}">
      <dgm:prSet/>
      <dgm:spPr/>
      <dgm:t>
        <a:bodyPr/>
        <a:lstStyle/>
        <a:p>
          <a:endParaRPr lang="en-US"/>
        </a:p>
      </dgm:t>
    </dgm:pt>
    <dgm:pt modelId="{AAA1BFD3-D380-49BC-AB55-70B73C4C9F22}">
      <dgm:prSet/>
      <dgm:spPr/>
      <dgm:t>
        <a:bodyPr/>
        <a:lstStyle/>
        <a:p>
          <a:r>
            <a:rPr lang="en-GB" dirty="0"/>
            <a:t>appointment of DDI Faculty Facilitator, currently re-advertised</a:t>
          </a:r>
          <a:endParaRPr lang="en-US" dirty="0"/>
        </a:p>
      </dgm:t>
    </dgm:pt>
    <dgm:pt modelId="{7D24D644-1B6A-4D7D-B63B-68297D35A746}" type="parTrans" cxnId="{7257FCBD-7E0E-41A1-B61D-DE0AF75C2F91}">
      <dgm:prSet/>
      <dgm:spPr/>
      <dgm:t>
        <a:bodyPr/>
        <a:lstStyle/>
        <a:p>
          <a:endParaRPr lang="en-US"/>
        </a:p>
      </dgm:t>
    </dgm:pt>
    <dgm:pt modelId="{A00202F5-041D-426E-8A7B-2153EF20960C}" type="sibTrans" cxnId="{7257FCBD-7E0E-41A1-B61D-DE0AF75C2F91}">
      <dgm:prSet/>
      <dgm:spPr/>
      <dgm:t>
        <a:bodyPr/>
        <a:lstStyle/>
        <a:p>
          <a:endParaRPr lang="en-US"/>
        </a:p>
      </dgm:t>
    </dgm:pt>
    <dgm:pt modelId="{94FB4797-3B37-4614-A8D6-001EAF869B1C}">
      <dgm:prSet/>
      <dgm:spPr/>
      <dgm:t>
        <a:bodyPr/>
        <a:lstStyle/>
        <a:p>
          <a:r>
            <a:rPr lang="en-GB" dirty="0"/>
            <a:t>Faculty Survey completed June 2022, not yet analysed </a:t>
          </a:r>
          <a:endParaRPr lang="en-US" dirty="0"/>
        </a:p>
      </dgm:t>
    </dgm:pt>
    <dgm:pt modelId="{4C9E91F7-CBE8-4692-9B9E-184CED9BDFC4}" type="parTrans" cxnId="{98F6ADD6-E1DA-4571-9307-D10BE475126E}">
      <dgm:prSet/>
      <dgm:spPr/>
      <dgm:t>
        <a:bodyPr/>
        <a:lstStyle/>
        <a:p>
          <a:endParaRPr lang="en-US"/>
        </a:p>
      </dgm:t>
    </dgm:pt>
    <dgm:pt modelId="{CB03FA66-8960-4AEB-B630-BDDA3DB1F2C9}" type="sibTrans" cxnId="{98F6ADD6-E1DA-4571-9307-D10BE475126E}">
      <dgm:prSet/>
      <dgm:spPr/>
      <dgm:t>
        <a:bodyPr/>
        <a:lstStyle/>
        <a:p>
          <a:endParaRPr lang="en-US"/>
        </a:p>
      </dgm:t>
    </dgm:pt>
    <dgm:pt modelId="{983FF054-C0BF-42E0-9D67-176107A6C420}" type="pres">
      <dgm:prSet presAssocID="{DFC0690E-DE24-4D0C-BB00-2D923A5A71CD}" presName="linear" presStyleCnt="0">
        <dgm:presLayoutVars>
          <dgm:animLvl val="lvl"/>
          <dgm:resizeHandles val="exact"/>
        </dgm:presLayoutVars>
      </dgm:prSet>
      <dgm:spPr/>
    </dgm:pt>
    <dgm:pt modelId="{32C975D4-01E6-4739-8EEF-3B3FBC8B6C01}" type="pres">
      <dgm:prSet presAssocID="{D96F61D8-DB3B-40D4-B204-0EFFA856D77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A402AD8-7C0E-493F-8687-CAC045CBB817}" type="pres">
      <dgm:prSet presAssocID="{68658478-506D-4349-963F-4B909F8687CC}" presName="spacer" presStyleCnt="0"/>
      <dgm:spPr/>
    </dgm:pt>
    <dgm:pt modelId="{07BAB226-40D8-4D69-943B-F4E4A793E02D}" type="pres">
      <dgm:prSet presAssocID="{095CD1A9-8F53-4D37-888B-A8D4950A6AB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974671-D1AC-4C02-A97F-299C80934A18}" type="pres">
      <dgm:prSet presAssocID="{A037B276-59F0-49E1-8BE1-0F817693BA92}" presName="spacer" presStyleCnt="0"/>
      <dgm:spPr/>
    </dgm:pt>
    <dgm:pt modelId="{2C936979-A517-4285-8582-F8AD35E336B7}" type="pres">
      <dgm:prSet presAssocID="{AAA1BFD3-D380-49BC-AB55-70B73C4C9F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CBF12A-0689-4322-80CC-DF3EE830E605}" type="pres">
      <dgm:prSet presAssocID="{A00202F5-041D-426E-8A7B-2153EF20960C}" presName="spacer" presStyleCnt="0"/>
      <dgm:spPr/>
    </dgm:pt>
    <dgm:pt modelId="{F87C2BAF-475C-4CBE-894F-ECEFEE854E46}" type="pres">
      <dgm:prSet presAssocID="{94FB4797-3B37-4614-A8D6-001EAF869B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A556A5C-A721-4933-B62D-63FD8FEE0FC4}" srcId="{DFC0690E-DE24-4D0C-BB00-2D923A5A71CD}" destId="{095CD1A9-8F53-4D37-888B-A8D4950A6ABF}" srcOrd="1" destOrd="0" parTransId="{42091CDA-15BA-4FCE-94DA-19ECC3FAF418}" sibTransId="{A037B276-59F0-49E1-8BE1-0F817693BA92}"/>
    <dgm:cxn modelId="{1732D265-4F02-451A-BA9A-82D15423BFD4}" type="presOf" srcId="{AAA1BFD3-D380-49BC-AB55-70B73C4C9F22}" destId="{2C936979-A517-4285-8582-F8AD35E336B7}" srcOrd="0" destOrd="0" presId="urn:microsoft.com/office/officeart/2005/8/layout/vList2"/>
    <dgm:cxn modelId="{831C5E6B-2EC7-4912-8B29-296722435D16}" type="presOf" srcId="{94FB4797-3B37-4614-A8D6-001EAF869B1C}" destId="{F87C2BAF-475C-4CBE-894F-ECEFEE854E46}" srcOrd="0" destOrd="0" presId="urn:microsoft.com/office/officeart/2005/8/layout/vList2"/>
    <dgm:cxn modelId="{1C111993-D189-4B6F-84ED-5E1D2A0D4A1C}" srcId="{DFC0690E-DE24-4D0C-BB00-2D923A5A71CD}" destId="{D96F61D8-DB3B-40D4-B204-0EFFA856D779}" srcOrd="0" destOrd="0" parTransId="{293DB29F-EB35-457F-AAAB-5536098FD375}" sibTransId="{68658478-506D-4349-963F-4B909F8687CC}"/>
    <dgm:cxn modelId="{E5529893-BE2C-4C70-B015-FAA7610A3C73}" type="presOf" srcId="{D96F61D8-DB3B-40D4-B204-0EFFA856D779}" destId="{32C975D4-01E6-4739-8EEF-3B3FBC8B6C01}" srcOrd="0" destOrd="0" presId="urn:microsoft.com/office/officeart/2005/8/layout/vList2"/>
    <dgm:cxn modelId="{46FB6597-ED4C-43BD-A88E-89CBF7EA137E}" type="presOf" srcId="{DFC0690E-DE24-4D0C-BB00-2D923A5A71CD}" destId="{983FF054-C0BF-42E0-9D67-176107A6C420}" srcOrd="0" destOrd="0" presId="urn:microsoft.com/office/officeart/2005/8/layout/vList2"/>
    <dgm:cxn modelId="{7257FCBD-7E0E-41A1-B61D-DE0AF75C2F91}" srcId="{DFC0690E-DE24-4D0C-BB00-2D923A5A71CD}" destId="{AAA1BFD3-D380-49BC-AB55-70B73C4C9F22}" srcOrd="2" destOrd="0" parTransId="{7D24D644-1B6A-4D7D-B63B-68297D35A746}" sibTransId="{A00202F5-041D-426E-8A7B-2153EF20960C}"/>
    <dgm:cxn modelId="{BD0BB5BE-C32E-4C9F-8D87-203C202DF13E}" type="presOf" srcId="{095CD1A9-8F53-4D37-888B-A8D4950A6ABF}" destId="{07BAB226-40D8-4D69-943B-F4E4A793E02D}" srcOrd="0" destOrd="0" presId="urn:microsoft.com/office/officeart/2005/8/layout/vList2"/>
    <dgm:cxn modelId="{98F6ADD6-E1DA-4571-9307-D10BE475126E}" srcId="{DFC0690E-DE24-4D0C-BB00-2D923A5A71CD}" destId="{94FB4797-3B37-4614-A8D6-001EAF869B1C}" srcOrd="3" destOrd="0" parTransId="{4C9E91F7-CBE8-4692-9B9E-184CED9BDFC4}" sibTransId="{CB03FA66-8960-4AEB-B630-BDDA3DB1F2C9}"/>
    <dgm:cxn modelId="{ED1054D2-5545-4BF0-A899-86ECDB587BA9}" type="presParOf" srcId="{983FF054-C0BF-42E0-9D67-176107A6C420}" destId="{32C975D4-01E6-4739-8EEF-3B3FBC8B6C01}" srcOrd="0" destOrd="0" presId="urn:microsoft.com/office/officeart/2005/8/layout/vList2"/>
    <dgm:cxn modelId="{7CFA07C7-10DB-4185-B50B-4A127162269F}" type="presParOf" srcId="{983FF054-C0BF-42E0-9D67-176107A6C420}" destId="{3A402AD8-7C0E-493F-8687-CAC045CBB817}" srcOrd="1" destOrd="0" presId="urn:microsoft.com/office/officeart/2005/8/layout/vList2"/>
    <dgm:cxn modelId="{C783890C-EA11-4751-9531-3FE78993E2CE}" type="presParOf" srcId="{983FF054-C0BF-42E0-9D67-176107A6C420}" destId="{07BAB226-40D8-4D69-943B-F4E4A793E02D}" srcOrd="2" destOrd="0" presId="urn:microsoft.com/office/officeart/2005/8/layout/vList2"/>
    <dgm:cxn modelId="{3BC9BD3B-54BC-44E8-BDFC-FCB889EC2C35}" type="presParOf" srcId="{983FF054-C0BF-42E0-9D67-176107A6C420}" destId="{4B974671-D1AC-4C02-A97F-299C80934A18}" srcOrd="3" destOrd="0" presId="urn:microsoft.com/office/officeart/2005/8/layout/vList2"/>
    <dgm:cxn modelId="{2830F8F2-2166-4545-9AC8-671C38AA14FC}" type="presParOf" srcId="{983FF054-C0BF-42E0-9D67-176107A6C420}" destId="{2C936979-A517-4285-8582-F8AD35E336B7}" srcOrd="4" destOrd="0" presId="urn:microsoft.com/office/officeart/2005/8/layout/vList2"/>
    <dgm:cxn modelId="{8D3711D9-182B-46EB-B581-8641BBAFDA3B}" type="presParOf" srcId="{983FF054-C0BF-42E0-9D67-176107A6C420}" destId="{54CBF12A-0689-4322-80CC-DF3EE830E605}" srcOrd="5" destOrd="0" presId="urn:microsoft.com/office/officeart/2005/8/layout/vList2"/>
    <dgm:cxn modelId="{C94BEA3F-A97B-4A39-89D3-2548BC7DF99B}" type="presParOf" srcId="{983FF054-C0BF-42E0-9D67-176107A6C420}" destId="{F87C2BAF-475C-4CBE-894F-ECEFEE854E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181A77-DD24-49F1-A7AC-F63B4EEDA84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1677F4-552D-44E7-B1B6-C00299C1BE5A}">
      <dgm:prSet/>
      <dgm:spPr/>
      <dgm:t>
        <a:bodyPr/>
        <a:lstStyle/>
        <a:p>
          <a:r>
            <a:rPr lang="en-GB" dirty="0"/>
            <a:t>Heidi member of KCL Decolonisation Working Group, developed modules addressing cultural competence and decolonised curricula for MBBS modules, </a:t>
          </a:r>
          <a:r>
            <a:rPr lang="en-GB" dirty="0">
              <a:solidFill>
                <a:srgbClr val="FFC000"/>
              </a:solidFill>
            </a:rPr>
            <a:t>no BSc modules</a:t>
          </a:r>
          <a:endParaRPr lang="en-US" dirty="0">
            <a:solidFill>
              <a:srgbClr val="FFC000"/>
            </a:solidFill>
          </a:endParaRPr>
        </a:p>
      </dgm:t>
    </dgm:pt>
    <dgm:pt modelId="{E0BEBB15-08CF-4566-871A-32FE932C41B8}" type="parTrans" cxnId="{6E158A28-51FF-4048-B682-02FE8A37C371}">
      <dgm:prSet/>
      <dgm:spPr/>
      <dgm:t>
        <a:bodyPr/>
        <a:lstStyle/>
        <a:p>
          <a:endParaRPr lang="en-US"/>
        </a:p>
      </dgm:t>
    </dgm:pt>
    <dgm:pt modelId="{FCE9D6A3-FA7D-4D58-A1EB-B9B2F9F4F6FD}" type="sibTrans" cxnId="{6E158A28-51FF-4048-B682-02FE8A37C371}">
      <dgm:prSet/>
      <dgm:spPr/>
      <dgm:t>
        <a:bodyPr/>
        <a:lstStyle/>
        <a:p>
          <a:endParaRPr lang="en-US"/>
        </a:p>
      </dgm:t>
    </dgm:pt>
    <dgm:pt modelId="{7DD3549C-B6E5-4A6D-A231-49BE7D89AC0A}">
      <dgm:prSet/>
      <dgm:spPr/>
      <dgm:t>
        <a:bodyPr/>
        <a:lstStyle/>
        <a:p>
          <a:r>
            <a:rPr lang="en-GB" dirty="0"/>
            <a:t>Fair recruitment process - mandatory modules to be attended – </a:t>
          </a:r>
          <a:r>
            <a:rPr lang="en-GB" b="0" dirty="0"/>
            <a:t>Introduction to ED &amp; I: </a:t>
          </a:r>
          <a:r>
            <a:rPr lang="en-GB" dirty="0"/>
            <a:t>has been attended by 18% (2683/</a:t>
          </a:r>
          <a:r>
            <a:rPr lang="en-GB" b="1" dirty="0"/>
            <a:t>491</a:t>
          </a:r>
          <a:r>
            <a:rPr lang="en-GB" dirty="0"/>
            <a:t>) of FoLSM staff</a:t>
          </a:r>
          <a:endParaRPr lang="en-US" dirty="0"/>
        </a:p>
      </dgm:t>
    </dgm:pt>
    <dgm:pt modelId="{C5C0CEAD-F1DF-421A-8914-E03176AB0C87}" type="parTrans" cxnId="{C2658B2B-D5DA-4EBD-A1DC-2C29DD27AB68}">
      <dgm:prSet/>
      <dgm:spPr/>
      <dgm:t>
        <a:bodyPr/>
        <a:lstStyle/>
        <a:p>
          <a:endParaRPr lang="en-US"/>
        </a:p>
      </dgm:t>
    </dgm:pt>
    <dgm:pt modelId="{86A1D813-8DE9-46F6-A607-503E332F78EA}" type="sibTrans" cxnId="{C2658B2B-D5DA-4EBD-A1DC-2C29DD27AB68}">
      <dgm:prSet/>
      <dgm:spPr/>
      <dgm:t>
        <a:bodyPr/>
        <a:lstStyle/>
        <a:p>
          <a:endParaRPr lang="en-US"/>
        </a:p>
      </dgm:t>
    </dgm:pt>
    <dgm:pt modelId="{938A3FD1-ABCC-470D-957C-409B1481DFE9}">
      <dgm:prSet/>
      <dgm:spPr/>
      <dgm:t>
        <a:bodyPr/>
        <a:lstStyle/>
        <a:p>
          <a:r>
            <a:rPr lang="en-GB" dirty="0"/>
            <a:t>B-Mentoring Scheme – encourage staff to join</a:t>
          </a:r>
          <a:endParaRPr lang="en-US" dirty="0"/>
        </a:p>
      </dgm:t>
    </dgm:pt>
    <dgm:pt modelId="{EAB15D5C-116F-4B1A-BADF-FE7D82C74212}" type="parTrans" cxnId="{068FFA92-93B1-4B77-80C0-8AF34A3C2F68}">
      <dgm:prSet/>
      <dgm:spPr/>
      <dgm:t>
        <a:bodyPr/>
        <a:lstStyle/>
        <a:p>
          <a:endParaRPr lang="en-US"/>
        </a:p>
      </dgm:t>
    </dgm:pt>
    <dgm:pt modelId="{1B68E82D-8BAD-4A40-9119-C4B2E90E5637}" type="sibTrans" cxnId="{068FFA92-93B1-4B77-80C0-8AF34A3C2F68}">
      <dgm:prSet/>
      <dgm:spPr/>
      <dgm:t>
        <a:bodyPr/>
        <a:lstStyle/>
        <a:p>
          <a:endParaRPr lang="en-US"/>
        </a:p>
      </dgm:t>
    </dgm:pt>
    <dgm:pt modelId="{A32E0E6F-6DE1-41F0-BFD9-25ED9F00B38A}">
      <dgm:prSet/>
      <dgm:spPr/>
      <dgm:t>
        <a:bodyPr/>
        <a:lstStyle/>
        <a:p>
          <a:r>
            <a:rPr lang="en-GB" dirty="0"/>
            <a:t>KCL Stellar Scheme for BAME Academic and PS staff – promote scheme to staff to join, attended by one staff member 2021 </a:t>
          </a:r>
          <a:endParaRPr lang="en-US" dirty="0"/>
        </a:p>
      </dgm:t>
    </dgm:pt>
    <dgm:pt modelId="{AFA81100-6CC9-49A3-9585-BF6CF6B5020B}" type="parTrans" cxnId="{06C0E2B7-4333-4DB8-BDA8-F4945DF2B6A7}">
      <dgm:prSet/>
      <dgm:spPr/>
      <dgm:t>
        <a:bodyPr/>
        <a:lstStyle/>
        <a:p>
          <a:endParaRPr lang="en-US"/>
        </a:p>
      </dgm:t>
    </dgm:pt>
    <dgm:pt modelId="{7815991C-A93C-4959-89C3-2D1D2F802969}" type="sibTrans" cxnId="{06C0E2B7-4333-4DB8-BDA8-F4945DF2B6A7}">
      <dgm:prSet/>
      <dgm:spPr/>
      <dgm:t>
        <a:bodyPr/>
        <a:lstStyle/>
        <a:p>
          <a:endParaRPr lang="en-US"/>
        </a:p>
      </dgm:t>
    </dgm:pt>
    <dgm:pt modelId="{49077084-C469-4F97-A808-CE0A25178984}">
      <dgm:prSet/>
      <dgm:spPr/>
      <dgm:t>
        <a:bodyPr/>
        <a:lstStyle/>
        <a:p>
          <a:r>
            <a:rPr lang="en-GB" dirty="0"/>
            <a:t>Annual Black History Month – 8.12. 22 :Faculty and DDI Committee members invited to Harold Moody Lecture by Prof. Stephani Hatch </a:t>
          </a:r>
          <a:endParaRPr lang="en-US" dirty="0"/>
        </a:p>
      </dgm:t>
    </dgm:pt>
    <dgm:pt modelId="{FE19A586-2841-49FB-9624-16A37C9F25E6}" type="parTrans" cxnId="{8EBE324E-571A-481B-ACBA-6A02BEA8DAEB}">
      <dgm:prSet/>
      <dgm:spPr/>
      <dgm:t>
        <a:bodyPr/>
        <a:lstStyle/>
        <a:p>
          <a:endParaRPr lang="en-US"/>
        </a:p>
      </dgm:t>
    </dgm:pt>
    <dgm:pt modelId="{31468771-205E-4E12-86AA-AF09E464B288}" type="sibTrans" cxnId="{8EBE324E-571A-481B-ACBA-6A02BEA8DAEB}">
      <dgm:prSet/>
      <dgm:spPr/>
      <dgm:t>
        <a:bodyPr/>
        <a:lstStyle/>
        <a:p>
          <a:endParaRPr lang="en-US"/>
        </a:p>
      </dgm:t>
    </dgm:pt>
    <dgm:pt modelId="{FF932A35-F9A6-4F74-862E-2A80F99D05EF}" type="pres">
      <dgm:prSet presAssocID="{34181A77-DD24-49F1-A7AC-F63B4EEDA843}" presName="linear" presStyleCnt="0">
        <dgm:presLayoutVars>
          <dgm:animLvl val="lvl"/>
          <dgm:resizeHandles val="exact"/>
        </dgm:presLayoutVars>
      </dgm:prSet>
      <dgm:spPr/>
    </dgm:pt>
    <dgm:pt modelId="{EF670945-8FFD-4996-B46D-20F926396A1E}" type="pres">
      <dgm:prSet presAssocID="{D11677F4-552D-44E7-B1B6-C00299C1BE5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7D995ED-F236-4627-8DAC-BD4437BD60AB}" type="pres">
      <dgm:prSet presAssocID="{FCE9D6A3-FA7D-4D58-A1EB-B9B2F9F4F6FD}" presName="spacer" presStyleCnt="0"/>
      <dgm:spPr/>
    </dgm:pt>
    <dgm:pt modelId="{D7D7567E-7C34-443C-B49C-A309EC171EC7}" type="pres">
      <dgm:prSet presAssocID="{7DD3549C-B6E5-4A6D-A231-49BE7D89AC0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33C782-8A58-45CC-95D9-6FA9AC49B119}" type="pres">
      <dgm:prSet presAssocID="{86A1D813-8DE9-46F6-A607-503E332F78EA}" presName="spacer" presStyleCnt="0"/>
      <dgm:spPr/>
    </dgm:pt>
    <dgm:pt modelId="{7FBD7FD9-C011-4777-8F1D-396B5D037C60}" type="pres">
      <dgm:prSet presAssocID="{938A3FD1-ABCC-470D-957C-409B1481DFE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E9886BF-61F9-4F86-A467-481F8CEA526E}" type="pres">
      <dgm:prSet presAssocID="{1B68E82D-8BAD-4A40-9119-C4B2E90E5637}" presName="spacer" presStyleCnt="0"/>
      <dgm:spPr/>
    </dgm:pt>
    <dgm:pt modelId="{F9F23DAC-9159-427D-AEAA-5C16CAAEEEF4}" type="pres">
      <dgm:prSet presAssocID="{A32E0E6F-6DE1-41F0-BFD9-25ED9F00B38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B4609B7-C906-420C-B1BB-F32FC2725988}" type="pres">
      <dgm:prSet presAssocID="{7815991C-A93C-4959-89C3-2D1D2F802969}" presName="spacer" presStyleCnt="0"/>
      <dgm:spPr/>
    </dgm:pt>
    <dgm:pt modelId="{496FE436-7368-4393-A880-E5002CA34536}" type="pres">
      <dgm:prSet presAssocID="{49077084-C469-4F97-A808-CE0A2517898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BA05301-CA87-4AAC-98BC-3B9625A17F0F}" type="presOf" srcId="{7DD3549C-B6E5-4A6D-A231-49BE7D89AC0A}" destId="{D7D7567E-7C34-443C-B49C-A309EC171EC7}" srcOrd="0" destOrd="0" presId="urn:microsoft.com/office/officeart/2005/8/layout/vList2"/>
    <dgm:cxn modelId="{4AA3D413-EEE5-47A2-9D54-2F5FB784A69E}" type="presOf" srcId="{49077084-C469-4F97-A808-CE0A25178984}" destId="{496FE436-7368-4393-A880-E5002CA34536}" srcOrd="0" destOrd="0" presId="urn:microsoft.com/office/officeart/2005/8/layout/vList2"/>
    <dgm:cxn modelId="{486C8B17-4A2B-4BB3-9EC6-65B150B0C9B4}" type="presOf" srcId="{34181A77-DD24-49F1-A7AC-F63B4EEDA843}" destId="{FF932A35-F9A6-4F74-862E-2A80F99D05EF}" srcOrd="0" destOrd="0" presId="urn:microsoft.com/office/officeart/2005/8/layout/vList2"/>
    <dgm:cxn modelId="{6E158A28-51FF-4048-B682-02FE8A37C371}" srcId="{34181A77-DD24-49F1-A7AC-F63B4EEDA843}" destId="{D11677F4-552D-44E7-B1B6-C00299C1BE5A}" srcOrd="0" destOrd="0" parTransId="{E0BEBB15-08CF-4566-871A-32FE932C41B8}" sibTransId="{FCE9D6A3-FA7D-4D58-A1EB-B9B2F9F4F6FD}"/>
    <dgm:cxn modelId="{C2658B2B-D5DA-4EBD-A1DC-2C29DD27AB68}" srcId="{34181A77-DD24-49F1-A7AC-F63B4EEDA843}" destId="{7DD3549C-B6E5-4A6D-A231-49BE7D89AC0A}" srcOrd="1" destOrd="0" parTransId="{C5C0CEAD-F1DF-421A-8914-E03176AB0C87}" sibTransId="{86A1D813-8DE9-46F6-A607-503E332F78EA}"/>
    <dgm:cxn modelId="{C5231F30-6559-4CB1-AC34-CD5872416178}" type="presOf" srcId="{938A3FD1-ABCC-470D-957C-409B1481DFE9}" destId="{7FBD7FD9-C011-4777-8F1D-396B5D037C60}" srcOrd="0" destOrd="0" presId="urn:microsoft.com/office/officeart/2005/8/layout/vList2"/>
    <dgm:cxn modelId="{8EBE324E-571A-481B-ACBA-6A02BEA8DAEB}" srcId="{34181A77-DD24-49F1-A7AC-F63B4EEDA843}" destId="{49077084-C469-4F97-A808-CE0A25178984}" srcOrd="4" destOrd="0" parTransId="{FE19A586-2841-49FB-9624-16A37C9F25E6}" sibTransId="{31468771-205E-4E12-86AA-AF09E464B288}"/>
    <dgm:cxn modelId="{068FFA92-93B1-4B77-80C0-8AF34A3C2F68}" srcId="{34181A77-DD24-49F1-A7AC-F63B4EEDA843}" destId="{938A3FD1-ABCC-470D-957C-409B1481DFE9}" srcOrd="2" destOrd="0" parTransId="{EAB15D5C-116F-4B1A-BADF-FE7D82C74212}" sibTransId="{1B68E82D-8BAD-4A40-9119-C4B2E90E5637}"/>
    <dgm:cxn modelId="{8D1F519C-1A32-49F6-A7B5-F0A8C8ED9049}" type="presOf" srcId="{D11677F4-552D-44E7-B1B6-C00299C1BE5A}" destId="{EF670945-8FFD-4996-B46D-20F926396A1E}" srcOrd="0" destOrd="0" presId="urn:microsoft.com/office/officeart/2005/8/layout/vList2"/>
    <dgm:cxn modelId="{06C0E2B7-4333-4DB8-BDA8-F4945DF2B6A7}" srcId="{34181A77-DD24-49F1-A7AC-F63B4EEDA843}" destId="{A32E0E6F-6DE1-41F0-BFD9-25ED9F00B38A}" srcOrd="3" destOrd="0" parTransId="{AFA81100-6CC9-49A3-9585-BF6CF6B5020B}" sibTransId="{7815991C-A93C-4959-89C3-2D1D2F802969}"/>
    <dgm:cxn modelId="{C9089ADF-CF3A-4FA3-803F-BA9DF1BFA817}" type="presOf" srcId="{A32E0E6F-6DE1-41F0-BFD9-25ED9F00B38A}" destId="{F9F23DAC-9159-427D-AEAA-5C16CAAEEEF4}" srcOrd="0" destOrd="0" presId="urn:microsoft.com/office/officeart/2005/8/layout/vList2"/>
    <dgm:cxn modelId="{38938258-C6B3-4C67-B3A8-80090BE043D4}" type="presParOf" srcId="{FF932A35-F9A6-4F74-862E-2A80F99D05EF}" destId="{EF670945-8FFD-4996-B46D-20F926396A1E}" srcOrd="0" destOrd="0" presId="urn:microsoft.com/office/officeart/2005/8/layout/vList2"/>
    <dgm:cxn modelId="{1A5734E7-9508-4ED7-9F16-7C119CAA0341}" type="presParOf" srcId="{FF932A35-F9A6-4F74-862E-2A80F99D05EF}" destId="{57D995ED-F236-4627-8DAC-BD4437BD60AB}" srcOrd="1" destOrd="0" presId="urn:microsoft.com/office/officeart/2005/8/layout/vList2"/>
    <dgm:cxn modelId="{2EC73C33-74C4-4774-8DCF-B2EA90AFDE71}" type="presParOf" srcId="{FF932A35-F9A6-4F74-862E-2A80F99D05EF}" destId="{D7D7567E-7C34-443C-B49C-A309EC171EC7}" srcOrd="2" destOrd="0" presId="urn:microsoft.com/office/officeart/2005/8/layout/vList2"/>
    <dgm:cxn modelId="{86F20C41-E36D-46CA-A7F7-C27AE65010FB}" type="presParOf" srcId="{FF932A35-F9A6-4F74-862E-2A80F99D05EF}" destId="{ED33C782-8A58-45CC-95D9-6FA9AC49B119}" srcOrd="3" destOrd="0" presId="urn:microsoft.com/office/officeart/2005/8/layout/vList2"/>
    <dgm:cxn modelId="{E0039E73-C301-4A7A-B112-961B460EAADA}" type="presParOf" srcId="{FF932A35-F9A6-4F74-862E-2A80F99D05EF}" destId="{7FBD7FD9-C011-4777-8F1D-396B5D037C60}" srcOrd="4" destOrd="0" presId="urn:microsoft.com/office/officeart/2005/8/layout/vList2"/>
    <dgm:cxn modelId="{9243DB89-4847-47F5-A9B6-B3EBB68783D5}" type="presParOf" srcId="{FF932A35-F9A6-4F74-862E-2A80F99D05EF}" destId="{AE9886BF-61F9-4F86-A467-481F8CEA526E}" srcOrd="5" destOrd="0" presId="urn:microsoft.com/office/officeart/2005/8/layout/vList2"/>
    <dgm:cxn modelId="{0B365DF4-FF91-4751-8999-71FDD9BA4E6D}" type="presParOf" srcId="{FF932A35-F9A6-4F74-862E-2A80F99D05EF}" destId="{F9F23DAC-9159-427D-AEAA-5C16CAAEEEF4}" srcOrd="6" destOrd="0" presId="urn:microsoft.com/office/officeart/2005/8/layout/vList2"/>
    <dgm:cxn modelId="{056E847F-BEF1-4FD7-891E-CCDD99DE5705}" type="presParOf" srcId="{FF932A35-F9A6-4F74-862E-2A80F99D05EF}" destId="{5B4609B7-C906-420C-B1BB-F32FC2725988}" srcOrd="7" destOrd="0" presId="urn:microsoft.com/office/officeart/2005/8/layout/vList2"/>
    <dgm:cxn modelId="{A819245C-EF34-44C3-BC17-A4738970A44D}" type="presParOf" srcId="{FF932A35-F9A6-4F74-862E-2A80F99D05EF}" destId="{496FE436-7368-4393-A880-E5002CA3453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E0A3FF-1386-4EB5-9488-9AB55FCAFA1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0EF696-0549-469B-89AB-76F2B2ED9D59}">
      <dgm:prSet/>
      <dgm:spPr/>
      <dgm:t>
        <a:bodyPr/>
        <a:lstStyle/>
        <a:p>
          <a:r>
            <a:rPr lang="en-GB" b="0" i="0" dirty="0"/>
            <a:t>Many achievements (not all) in 2022 </a:t>
          </a:r>
          <a:endParaRPr lang="en-US" dirty="0"/>
        </a:p>
      </dgm:t>
    </dgm:pt>
    <dgm:pt modelId="{30101513-F5C6-45B8-ADB9-48BDF8DEEA08}" type="parTrans" cxnId="{A2151CEA-EC78-489A-91E7-FD31F419AA3D}">
      <dgm:prSet/>
      <dgm:spPr/>
      <dgm:t>
        <a:bodyPr/>
        <a:lstStyle/>
        <a:p>
          <a:endParaRPr lang="en-US"/>
        </a:p>
      </dgm:t>
    </dgm:pt>
    <dgm:pt modelId="{58FDEBD1-DDFE-4F96-8AB6-4F3A6A98D313}" type="sibTrans" cxnId="{A2151CEA-EC78-489A-91E7-FD31F419AA3D}">
      <dgm:prSet/>
      <dgm:spPr/>
      <dgm:t>
        <a:bodyPr/>
        <a:lstStyle/>
        <a:p>
          <a:endParaRPr lang="en-US"/>
        </a:p>
      </dgm:t>
    </dgm:pt>
    <dgm:pt modelId="{05D4D69F-A07E-42CB-BC74-F061D15A9753}">
      <dgm:prSet/>
      <dgm:spPr/>
      <dgm:t>
        <a:bodyPr/>
        <a:lstStyle/>
        <a:p>
          <a:r>
            <a:rPr lang="en-GB" b="0" i="0" dirty="0"/>
            <a:t>3 new members in SIMS DDI Committee:</a:t>
          </a:r>
        </a:p>
        <a:p>
          <a:r>
            <a:rPr lang="en-GB" b="0" i="0" dirty="0"/>
            <a:t> Stelios, Mona and Zainab</a:t>
          </a:r>
          <a:endParaRPr lang="en-US" dirty="0"/>
        </a:p>
      </dgm:t>
    </dgm:pt>
    <dgm:pt modelId="{56DADC2E-B667-419B-ACB7-1541F0F2E70C}" type="parTrans" cxnId="{2C3DA178-F7A7-45B9-95A4-33BF0D014217}">
      <dgm:prSet/>
      <dgm:spPr/>
      <dgm:t>
        <a:bodyPr/>
        <a:lstStyle/>
        <a:p>
          <a:endParaRPr lang="en-US"/>
        </a:p>
      </dgm:t>
    </dgm:pt>
    <dgm:pt modelId="{1BD8DE79-2C89-4E62-B022-ADF5047BE7B8}" type="sibTrans" cxnId="{2C3DA178-F7A7-45B9-95A4-33BF0D014217}">
      <dgm:prSet/>
      <dgm:spPr/>
      <dgm:t>
        <a:bodyPr/>
        <a:lstStyle/>
        <a:p>
          <a:endParaRPr lang="en-US"/>
        </a:p>
      </dgm:t>
    </dgm:pt>
    <dgm:pt modelId="{3DD9BBDB-B92E-46A7-BB3B-74D86A34DCE2}">
      <dgm:prSet/>
      <dgm:spPr/>
      <dgm:t>
        <a:bodyPr/>
        <a:lstStyle/>
        <a:p>
          <a:r>
            <a:rPr lang="en-GB" b="0" i="0" dirty="0"/>
            <a:t>Keeping engaged with topics important  – link to SEC and Faculty DDI Committee </a:t>
          </a:r>
          <a:endParaRPr lang="en-US" dirty="0"/>
        </a:p>
      </dgm:t>
    </dgm:pt>
    <dgm:pt modelId="{9B0E13A6-59C6-4BB4-B215-960EF59904FE}" type="parTrans" cxnId="{FEFAEB93-4B8F-48D0-B5AF-4C6A83F2649C}">
      <dgm:prSet/>
      <dgm:spPr/>
      <dgm:t>
        <a:bodyPr/>
        <a:lstStyle/>
        <a:p>
          <a:endParaRPr lang="en-US"/>
        </a:p>
      </dgm:t>
    </dgm:pt>
    <dgm:pt modelId="{303A0873-A300-475E-B2F2-B35C7335AF6D}" type="sibTrans" cxnId="{FEFAEB93-4B8F-48D0-B5AF-4C6A83F2649C}">
      <dgm:prSet/>
      <dgm:spPr/>
      <dgm:t>
        <a:bodyPr/>
        <a:lstStyle/>
        <a:p>
          <a:endParaRPr lang="en-US"/>
        </a:p>
      </dgm:t>
    </dgm:pt>
    <dgm:pt modelId="{05A3510F-E441-4DE6-A3FF-AE2890455733}">
      <dgm:prSet/>
      <dgm:spPr/>
      <dgm:t>
        <a:bodyPr/>
        <a:lstStyle/>
        <a:p>
          <a:r>
            <a:rPr lang="en-GB" b="0" i="0" dirty="0"/>
            <a:t>Inclusion of new/ specific activities, e.g. Sustainability and Climate, KCL mentoring scheme</a:t>
          </a:r>
          <a:endParaRPr lang="en-US" dirty="0"/>
        </a:p>
      </dgm:t>
    </dgm:pt>
    <dgm:pt modelId="{E5B5550F-4E1F-4D04-84E6-E6BCE22576E8}" type="parTrans" cxnId="{A6651105-4705-43B1-B995-68C3DC0723BD}">
      <dgm:prSet/>
      <dgm:spPr/>
      <dgm:t>
        <a:bodyPr/>
        <a:lstStyle/>
        <a:p>
          <a:endParaRPr lang="en-US"/>
        </a:p>
      </dgm:t>
    </dgm:pt>
    <dgm:pt modelId="{4A9979B8-D438-4A7F-A025-8092E0967296}" type="sibTrans" cxnId="{A6651105-4705-43B1-B995-68C3DC0723BD}">
      <dgm:prSet/>
      <dgm:spPr/>
      <dgm:t>
        <a:bodyPr/>
        <a:lstStyle/>
        <a:p>
          <a:endParaRPr lang="en-US"/>
        </a:p>
      </dgm:t>
    </dgm:pt>
    <dgm:pt modelId="{F6188513-BD7F-4D92-96D7-860CA1709067}">
      <dgm:prSet/>
      <dgm:spPr/>
      <dgm:t>
        <a:bodyPr/>
        <a:lstStyle/>
        <a:p>
          <a:r>
            <a:rPr lang="en-GB" b="0" i="0" dirty="0"/>
            <a:t>Repeat DDI Survey Autumn 2023 to evaluate ?improvement of set goals in relation to SIMS Work Culture</a:t>
          </a:r>
          <a:endParaRPr lang="en-US" dirty="0"/>
        </a:p>
      </dgm:t>
    </dgm:pt>
    <dgm:pt modelId="{40A04C7B-B31F-4717-8A9D-E5E8ED03FE97}" type="parTrans" cxnId="{4628D246-670C-4FED-9DD5-ECD010EA4CB0}">
      <dgm:prSet/>
      <dgm:spPr/>
      <dgm:t>
        <a:bodyPr/>
        <a:lstStyle/>
        <a:p>
          <a:endParaRPr lang="en-US"/>
        </a:p>
      </dgm:t>
    </dgm:pt>
    <dgm:pt modelId="{D0472BEE-CC6F-4F95-B2DC-B625A0A370A3}" type="sibTrans" cxnId="{4628D246-670C-4FED-9DD5-ECD010EA4CB0}">
      <dgm:prSet/>
      <dgm:spPr/>
      <dgm:t>
        <a:bodyPr/>
        <a:lstStyle/>
        <a:p>
          <a:endParaRPr lang="en-US"/>
        </a:p>
      </dgm:t>
    </dgm:pt>
    <dgm:pt modelId="{324276C4-5C93-41BF-A136-F67FF77ADC5E}" type="pres">
      <dgm:prSet presAssocID="{16E0A3FF-1386-4EB5-9488-9AB55FCAFA11}" presName="diagram" presStyleCnt="0">
        <dgm:presLayoutVars>
          <dgm:dir/>
          <dgm:resizeHandles val="exact"/>
        </dgm:presLayoutVars>
      </dgm:prSet>
      <dgm:spPr/>
    </dgm:pt>
    <dgm:pt modelId="{75EEE6B0-FB1D-4CED-9E9E-B5A43955FAE0}" type="pres">
      <dgm:prSet presAssocID="{230EF696-0549-469B-89AB-76F2B2ED9D59}" presName="node" presStyleLbl="node1" presStyleIdx="0" presStyleCnt="5">
        <dgm:presLayoutVars>
          <dgm:bulletEnabled val="1"/>
        </dgm:presLayoutVars>
      </dgm:prSet>
      <dgm:spPr/>
    </dgm:pt>
    <dgm:pt modelId="{7477A360-4FF4-4931-B3D4-C2FD0448899D}" type="pres">
      <dgm:prSet presAssocID="{58FDEBD1-DDFE-4F96-8AB6-4F3A6A98D313}" presName="sibTrans" presStyleCnt="0"/>
      <dgm:spPr/>
    </dgm:pt>
    <dgm:pt modelId="{664FCB78-0D76-4084-8A7A-35FC263A9FC3}" type="pres">
      <dgm:prSet presAssocID="{05D4D69F-A07E-42CB-BC74-F061D15A9753}" presName="node" presStyleLbl="node1" presStyleIdx="1" presStyleCnt="5">
        <dgm:presLayoutVars>
          <dgm:bulletEnabled val="1"/>
        </dgm:presLayoutVars>
      </dgm:prSet>
      <dgm:spPr/>
    </dgm:pt>
    <dgm:pt modelId="{893DDD72-9E94-4206-8285-AE04A00E5BA7}" type="pres">
      <dgm:prSet presAssocID="{1BD8DE79-2C89-4E62-B022-ADF5047BE7B8}" presName="sibTrans" presStyleCnt="0"/>
      <dgm:spPr/>
    </dgm:pt>
    <dgm:pt modelId="{0311BA3D-953A-44D3-A0EE-CE7ECBA625EE}" type="pres">
      <dgm:prSet presAssocID="{3DD9BBDB-B92E-46A7-BB3B-74D86A34DCE2}" presName="node" presStyleLbl="node1" presStyleIdx="2" presStyleCnt="5">
        <dgm:presLayoutVars>
          <dgm:bulletEnabled val="1"/>
        </dgm:presLayoutVars>
      </dgm:prSet>
      <dgm:spPr/>
    </dgm:pt>
    <dgm:pt modelId="{85A49201-BAC6-494F-A9C4-0B859B885184}" type="pres">
      <dgm:prSet presAssocID="{303A0873-A300-475E-B2F2-B35C7335AF6D}" presName="sibTrans" presStyleCnt="0"/>
      <dgm:spPr/>
    </dgm:pt>
    <dgm:pt modelId="{93E996AE-B4EE-4E3D-9FD3-0AC588CD394C}" type="pres">
      <dgm:prSet presAssocID="{05A3510F-E441-4DE6-A3FF-AE2890455733}" presName="node" presStyleLbl="node1" presStyleIdx="3" presStyleCnt="5">
        <dgm:presLayoutVars>
          <dgm:bulletEnabled val="1"/>
        </dgm:presLayoutVars>
      </dgm:prSet>
      <dgm:spPr/>
    </dgm:pt>
    <dgm:pt modelId="{55EEDD6F-2EBC-4608-8D3F-D776C89226DE}" type="pres">
      <dgm:prSet presAssocID="{4A9979B8-D438-4A7F-A025-8092E0967296}" presName="sibTrans" presStyleCnt="0"/>
      <dgm:spPr/>
    </dgm:pt>
    <dgm:pt modelId="{6D16C48F-0544-467F-ABB7-86EDD9C67DB0}" type="pres">
      <dgm:prSet presAssocID="{F6188513-BD7F-4D92-96D7-860CA1709067}" presName="node" presStyleLbl="node1" presStyleIdx="4" presStyleCnt="5">
        <dgm:presLayoutVars>
          <dgm:bulletEnabled val="1"/>
        </dgm:presLayoutVars>
      </dgm:prSet>
      <dgm:spPr/>
    </dgm:pt>
  </dgm:ptLst>
  <dgm:cxnLst>
    <dgm:cxn modelId="{A6651105-4705-43B1-B995-68C3DC0723BD}" srcId="{16E0A3FF-1386-4EB5-9488-9AB55FCAFA11}" destId="{05A3510F-E441-4DE6-A3FF-AE2890455733}" srcOrd="3" destOrd="0" parTransId="{E5B5550F-4E1F-4D04-84E6-E6BCE22576E8}" sibTransId="{4A9979B8-D438-4A7F-A025-8092E0967296}"/>
    <dgm:cxn modelId="{D29A1133-2831-49C7-A670-8804106C4D03}" type="presOf" srcId="{F6188513-BD7F-4D92-96D7-860CA1709067}" destId="{6D16C48F-0544-467F-ABB7-86EDD9C67DB0}" srcOrd="0" destOrd="0" presId="urn:microsoft.com/office/officeart/2005/8/layout/default"/>
    <dgm:cxn modelId="{4628D246-670C-4FED-9DD5-ECD010EA4CB0}" srcId="{16E0A3FF-1386-4EB5-9488-9AB55FCAFA11}" destId="{F6188513-BD7F-4D92-96D7-860CA1709067}" srcOrd="4" destOrd="0" parTransId="{40A04C7B-B31F-4717-8A9D-E5E8ED03FE97}" sibTransId="{D0472BEE-CC6F-4F95-B2DC-B625A0A370A3}"/>
    <dgm:cxn modelId="{02970067-B7A8-459C-83A1-C0552E914793}" type="presOf" srcId="{230EF696-0549-469B-89AB-76F2B2ED9D59}" destId="{75EEE6B0-FB1D-4CED-9E9E-B5A43955FAE0}" srcOrd="0" destOrd="0" presId="urn:microsoft.com/office/officeart/2005/8/layout/default"/>
    <dgm:cxn modelId="{A3259E4E-5D8E-4845-B919-0C40B7AB89EA}" type="presOf" srcId="{3DD9BBDB-B92E-46A7-BB3B-74D86A34DCE2}" destId="{0311BA3D-953A-44D3-A0EE-CE7ECBA625EE}" srcOrd="0" destOrd="0" presId="urn:microsoft.com/office/officeart/2005/8/layout/default"/>
    <dgm:cxn modelId="{2C3DA178-F7A7-45B9-95A4-33BF0D014217}" srcId="{16E0A3FF-1386-4EB5-9488-9AB55FCAFA11}" destId="{05D4D69F-A07E-42CB-BC74-F061D15A9753}" srcOrd="1" destOrd="0" parTransId="{56DADC2E-B667-419B-ACB7-1541F0F2E70C}" sibTransId="{1BD8DE79-2C89-4E62-B022-ADF5047BE7B8}"/>
    <dgm:cxn modelId="{FEFAEB93-4B8F-48D0-B5AF-4C6A83F2649C}" srcId="{16E0A3FF-1386-4EB5-9488-9AB55FCAFA11}" destId="{3DD9BBDB-B92E-46A7-BB3B-74D86A34DCE2}" srcOrd="2" destOrd="0" parTransId="{9B0E13A6-59C6-4BB4-B215-960EF59904FE}" sibTransId="{303A0873-A300-475E-B2F2-B35C7335AF6D}"/>
    <dgm:cxn modelId="{47C830A5-FA6C-426C-AF42-A2D72E179BA8}" type="presOf" srcId="{16E0A3FF-1386-4EB5-9488-9AB55FCAFA11}" destId="{324276C4-5C93-41BF-A136-F67FF77ADC5E}" srcOrd="0" destOrd="0" presId="urn:microsoft.com/office/officeart/2005/8/layout/default"/>
    <dgm:cxn modelId="{E44BB0B1-4A4E-4E3C-A077-763D08C37C2D}" type="presOf" srcId="{05A3510F-E441-4DE6-A3FF-AE2890455733}" destId="{93E996AE-B4EE-4E3D-9FD3-0AC588CD394C}" srcOrd="0" destOrd="0" presId="urn:microsoft.com/office/officeart/2005/8/layout/default"/>
    <dgm:cxn modelId="{F53612E1-1FE9-4C66-91C3-1381437AD749}" type="presOf" srcId="{05D4D69F-A07E-42CB-BC74-F061D15A9753}" destId="{664FCB78-0D76-4084-8A7A-35FC263A9FC3}" srcOrd="0" destOrd="0" presId="urn:microsoft.com/office/officeart/2005/8/layout/default"/>
    <dgm:cxn modelId="{A2151CEA-EC78-489A-91E7-FD31F419AA3D}" srcId="{16E0A3FF-1386-4EB5-9488-9AB55FCAFA11}" destId="{230EF696-0549-469B-89AB-76F2B2ED9D59}" srcOrd="0" destOrd="0" parTransId="{30101513-F5C6-45B8-ADB9-48BDF8DEEA08}" sibTransId="{58FDEBD1-DDFE-4F96-8AB6-4F3A6A98D313}"/>
    <dgm:cxn modelId="{A4E47FDC-86F6-4F3F-9CE2-D4830345F1A8}" type="presParOf" srcId="{324276C4-5C93-41BF-A136-F67FF77ADC5E}" destId="{75EEE6B0-FB1D-4CED-9E9E-B5A43955FAE0}" srcOrd="0" destOrd="0" presId="urn:microsoft.com/office/officeart/2005/8/layout/default"/>
    <dgm:cxn modelId="{25C0D666-F9F7-43D7-A07C-B9AD0513710C}" type="presParOf" srcId="{324276C4-5C93-41BF-A136-F67FF77ADC5E}" destId="{7477A360-4FF4-4931-B3D4-C2FD0448899D}" srcOrd="1" destOrd="0" presId="urn:microsoft.com/office/officeart/2005/8/layout/default"/>
    <dgm:cxn modelId="{D3C744B7-4CAA-471B-A587-FCDE05896D8E}" type="presParOf" srcId="{324276C4-5C93-41BF-A136-F67FF77ADC5E}" destId="{664FCB78-0D76-4084-8A7A-35FC263A9FC3}" srcOrd="2" destOrd="0" presId="urn:microsoft.com/office/officeart/2005/8/layout/default"/>
    <dgm:cxn modelId="{E4FC85A9-16DE-4CAD-90EB-0F6211B4F4AB}" type="presParOf" srcId="{324276C4-5C93-41BF-A136-F67FF77ADC5E}" destId="{893DDD72-9E94-4206-8285-AE04A00E5BA7}" srcOrd="3" destOrd="0" presId="urn:microsoft.com/office/officeart/2005/8/layout/default"/>
    <dgm:cxn modelId="{F8DCC1E1-3EE1-4B28-A50A-3567CE53B399}" type="presParOf" srcId="{324276C4-5C93-41BF-A136-F67FF77ADC5E}" destId="{0311BA3D-953A-44D3-A0EE-CE7ECBA625EE}" srcOrd="4" destOrd="0" presId="urn:microsoft.com/office/officeart/2005/8/layout/default"/>
    <dgm:cxn modelId="{66F25F78-0FCD-492E-A4B4-6769076E7F87}" type="presParOf" srcId="{324276C4-5C93-41BF-A136-F67FF77ADC5E}" destId="{85A49201-BAC6-494F-A9C4-0B859B885184}" srcOrd="5" destOrd="0" presId="urn:microsoft.com/office/officeart/2005/8/layout/default"/>
    <dgm:cxn modelId="{062AD68D-84D8-4457-BAFD-D5EA08D1654B}" type="presParOf" srcId="{324276C4-5C93-41BF-A136-F67FF77ADC5E}" destId="{93E996AE-B4EE-4E3D-9FD3-0AC588CD394C}" srcOrd="6" destOrd="0" presId="urn:microsoft.com/office/officeart/2005/8/layout/default"/>
    <dgm:cxn modelId="{CA6F88C7-2AC7-4303-B9D6-258EEA7A51F1}" type="presParOf" srcId="{324276C4-5C93-41BF-A136-F67FF77ADC5E}" destId="{55EEDD6F-2EBC-4608-8D3F-D776C89226DE}" srcOrd="7" destOrd="0" presId="urn:microsoft.com/office/officeart/2005/8/layout/default"/>
    <dgm:cxn modelId="{8E997C74-9B3F-466D-B956-EB3BC15F6466}" type="presParOf" srcId="{324276C4-5C93-41BF-A136-F67FF77ADC5E}" destId="{6D16C48F-0544-467F-ABB7-86EDD9C67D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BA108-5852-42AB-A2A8-A1C87268EB95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1) Recruitment and Induction - 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3 subtopics</a:t>
          </a:r>
          <a:endParaRPr lang="en-US" sz="2100" kern="1200" dirty="0"/>
        </a:p>
      </dsp:txBody>
      <dsp:txXfrm>
        <a:off x="0" y="117957"/>
        <a:ext cx="2938860" cy="1763316"/>
      </dsp:txXfrm>
    </dsp:sp>
    <dsp:sp modelId="{C677510D-58AD-41AC-B475-57C97A04A002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2">
            <a:hueOff val="270963"/>
            <a:satOff val="-1326"/>
            <a:lumOff val="7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2) Work Flexibility and family-friendly working arrangements –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 subtopics</a:t>
          </a:r>
          <a:endParaRPr lang="en-US" sz="2100" kern="1200" dirty="0"/>
        </a:p>
      </dsp:txBody>
      <dsp:txXfrm>
        <a:off x="3232745" y="117957"/>
        <a:ext cx="2938860" cy="1763316"/>
      </dsp:txXfrm>
    </dsp:sp>
    <dsp:sp modelId="{5B6EC6CF-C799-43BC-8090-1F30667F0452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2">
            <a:hueOff val="541926"/>
            <a:satOff val="-2653"/>
            <a:lumOff val="1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3) Career Development –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7 subtopics</a:t>
          </a:r>
          <a:endParaRPr lang="en-US" sz="2100" kern="1200" dirty="0"/>
        </a:p>
      </dsp:txBody>
      <dsp:txXfrm>
        <a:off x="6465492" y="117957"/>
        <a:ext cx="2938860" cy="1763316"/>
      </dsp:txXfrm>
    </dsp:sp>
    <dsp:sp modelId="{CA7A3D77-1C4A-4770-B7E7-CACBDE6EAAA0}">
      <dsp:nvSpPr>
        <dsp:cNvPr id="0" name=""/>
        <dsp:cNvSpPr/>
      </dsp:nvSpPr>
      <dsp:spPr>
        <a:xfrm>
          <a:off x="0" y="2175159"/>
          <a:ext cx="2938860" cy="1763316"/>
        </a:xfrm>
        <a:prstGeom prst="rect">
          <a:avLst/>
        </a:prstGeom>
        <a:solidFill>
          <a:schemeClr val="accent2">
            <a:hueOff val="812888"/>
            <a:satOff val="-3979"/>
            <a:lumOff val="2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4) Organisation and Culture –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6 subtopics</a:t>
          </a:r>
          <a:endParaRPr lang="en-US" sz="2100" kern="1200" dirty="0"/>
        </a:p>
      </dsp:txBody>
      <dsp:txXfrm>
        <a:off x="0" y="2175159"/>
        <a:ext cx="2938860" cy="1763316"/>
      </dsp:txXfrm>
    </dsp:sp>
    <dsp:sp modelId="{1DCC9746-D32E-4698-B6A0-F70DB937DB96}">
      <dsp:nvSpPr>
        <dsp:cNvPr id="0" name=""/>
        <dsp:cNvSpPr/>
      </dsp:nvSpPr>
      <dsp:spPr>
        <a:xfrm>
          <a:off x="3232746" y="2175160"/>
          <a:ext cx="2938860" cy="1763316"/>
        </a:xfrm>
        <a:prstGeom prst="rect">
          <a:avLst/>
        </a:prstGeom>
        <a:solidFill>
          <a:schemeClr val="accent2">
            <a:hueOff val="1083851"/>
            <a:satOff val="-5306"/>
            <a:lumOff val="29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5) Links with DDI Faculty Committee – 1 subtopic</a:t>
          </a:r>
          <a:endParaRPr lang="en-US" sz="2100" kern="1200"/>
        </a:p>
      </dsp:txBody>
      <dsp:txXfrm>
        <a:off x="3232746" y="2175160"/>
        <a:ext cx="2938860" cy="1763316"/>
      </dsp:txXfrm>
    </dsp:sp>
    <dsp:sp modelId="{71AA8D27-ACD9-4FDF-BC84-119EAFCC4671}">
      <dsp:nvSpPr>
        <dsp:cNvPr id="0" name=""/>
        <dsp:cNvSpPr/>
      </dsp:nvSpPr>
      <dsp:spPr>
        <a:xfrm>
          <a:off x="6465492" y="2175160"/>
          <a:ext cx="2938860" cy="1763316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6) King’s Race Equality Action Plan 2020-2024 –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4 subtopics</a:t>
          </a:r>
          <a:endParaRPr lang="en-US" sz="2100" kern="1200" dirty="0"/>
        </a:p>
      </dsp:txBody>
      <dsp:txXfrm>
        <a:off x="6465492" y="2175160"/>
        <a:ext cx="2938860" cy="1763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62923-CB74-41E1-A74F-82EC461AD159}">
      <dsp:nvSpPr>
        <dsp:cNvPr id="0" name=""/>
        <dsp:cNvSpPr/>
      </dsp:nvSpPr>
      <dsp:spPr>
        <a:xfrm>
          <a:off x="0" y="100221"/>
          <a:ext cx="5614987" cy="1491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Health and Safety practices were considered adequately monitored and enforced (during Covid) – (DDI survey)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2821" y="173042"/>
        <a:ext cx="5469345" cy="1346108"/>
      </dsp:txXfrm>
    </dsp:sp>
    <dsp:sp modelId="{CD203B75-9361-4806-8A00-5EDA6AB45BC6}">
      <dsp:nvSpPr>
        <dsp:cNvPr id="0" name=""/>
        <dsp:cNvSpPr/>
      </dsp:nvSpPr>
      <dsp:spPr>
        <a:xfrm>
          <a:off x="0" y="1640931"/>
          <a:ext cx="5614987" cy="1491750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SIMS Mental Health Champion Stelios Papaioannou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2821" y="1713752"/>
        <a:ext cx="5469345" cy="1346108"/>
      </dsp:txXfrm>
    </dsp:sp>
    <dsp:sp modelId="{7714D398-0789-471C-9124-C600340FBEDB}">
      <dsp:nvSpPr>
        <dsp:cNvPr id="0" name=""/>
        <dsp:cNvSpPr/>
      </dsp:nvSpPr>
      <dsp:spPr>
        <a:xfrm>
          <a:off x="0" y="3181641"/>
          <a:ext cx="5614987" cy="149175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Hybrid working arrangements for Professional Services after New Ways of Working Pilot in 2021 – apart from technical staff, the aim in 2022 was 2 days working remotely per week (to be kept under review)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2821" y="3254462"/>
        <a:ext cx="5469345" cy="1346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C2DDF-9564-4F25-881F-E68C5577C906}">
      <dsp:nvSpPr>
        <dsp:cNvPr id="0" name=""/>
        <dsp:cNvSpPr/>
      </dsp:nvSpPr>
      <dsp:spPr>
        <a:xfrm>
          <a:off x="0" y="0"/>
          <a:ext cx="4323539" cy="9457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Probation Process:  1/1 Lecturer applied and was successful in 2022 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700" y="27700"/>
        <a:ext cx="3192346" cy="890352"/>
      </dsp:txXfrm>
    </dsp:sp>
    <dsp:sp modelId="{F9A7CAEE-02BD-4344-9DB5-59F652D295CE}">
      <dsp:nvSpPr>
        <dsp:cNvPr id="0" name=""/>
        <dsp:cNvSpPr/>
      </dsp:nvSpPr>
      <dsp:spPr>
        <a:xfrm>
          <a:off x="322861" y="1077107"/>
          <a:ext cx="4323539" cy="945752"/>
        </a:xfrm>
        <a:prstGeom prst="roundRect">
          <a:avLst>
            <a:gd name="adj" fmla="val 10000"/>
          </a:avLst>
        </a:prstGeom>
        <a:solidFill>
          <a:schemeClr val="accent2">
            <a:hueOff val="338703"/>
            <a:satOff val="-1658"/>
            <a:lumOff val="9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Learning and Development Fund PS:  1 successful staff member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0561" y="1104807"/>
        <a:ext cx="3330539" cy="890352"/>
      </dsp:txXfrm>
    </dsp:sp>
    <dsp:sp modelId="{678781F9-DD81-4E81-8AC5-0D2F92ED3C14}">
      <dsp:nvSpPr>
        <dsp:cNvPr id="0" name=""/>
        <dsp:cNvSpPr/>
      </dsp:nvSpPr>
      <dsp:spPr>
        <a:xfrm>
          <a:off x="645118" y="2154214"/>
          <a:ext cx="4323539" cy="945752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PhD Symposium 2022 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chemeClr val="tx1"/>
              </a:solidFill>
            </a:rPr>
            <a:t>Summer 2022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72818" y="2181914"/>
        <a:ext cx="3330539" cy="890352"/>
      </dsp:txXfrm>
    </dsp:sp>
    <dsp:sp modelId="{520C2F6C-6A9C-47CD-B1E0-A72862FB132A}">
      <dsp:nvSpPr>
        <dsp:cNvPr id="0" name=""/>
        <dsp:cNvSpPr/>
      </dsp:nvSpPr>
      <dsp:spPr>
        <a:xfrm>
          <a:off x="853189" y="3259892"/>
          <a:ext cx="4323539" cy="945752"/>
        </a:xfrm>
        <a:prstGeom prst="roundRect">
          <a:avLst>
            <a:gd name="adj" fmla="val 10000"/>
          </a:avLst>
        </a:prstGeom>
        <a:solidFill>
          <a:schemeClr val="accent2">
            <a:hueOff val="1016110"/>
            <a:satOff val="-4974"/>
            <a:lumOff val="27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KCL Career Tracks for PhD students (Anna Favalessa</a:t>
          </a:r>
          <a:r>
            <a:rPr lang="en-GB" sz="1000" kern="1200" dirty="0">
              <a:solidFill>
                <a:schemeClr val="tx1"/>
              </a:solidFill>
            </a:rPr>
            <a:t>)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880889" y="3287592"/>
        <a:ext cx="3330539" cy="890352"/>
      </dsp:txXfrm>
    </dsp:sp>
    <dsp:sp modelId="{8DAF7CCE-18AB-4184-B619-5508D4585691}">
      <dsp:nvSpPr>
        <dsp:cNvPr id="0" name=""/>
        <dsp:cNvSpPr/>
      </dsp:nvSpPr>
      <dsp:spPr>
        <a:xfrm>
          <a:off x="1291447" y="4308428"/>
          <a:ext cx="4323539" cy="945752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Weekly RUC and Academic Seminars (led by Patricia &amp; Seminar Committee)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Success measure: &gt; 90% of RUC meetings took place during academic year 2021/22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0" b="1" kern="1200" dirty="0">
              <a:solidFill>
                <a:srgbClr val="FF0000"/>
              </a:solidFill>
            </a:rPr>
            <a:t>frequency of RUC and format currently reviewed</a:t>
          </a:r>
          <a:endParaRPr lang="en-US" sz="1000" b="1" kern="1200" dirty="0">
            <a:solidFill>
              <a:srgbClr val="FF0000"/>
            </a:solidFill>
          </a:endParaRPr>
        </a:p>
      </dsp:txBody>
      <dsp:txXfrm>
        <a:off x="1319147" y="4336128"/>
        <a:ext cx="3330539" cy="890352"/>
      </dsp:txXfrm>
    </dsp:sp>
    <dsp:sp modelId="{0757D5CC-2F3A-4D9F-B1D9-AD28FF5EE8D1}">
      <dsp:nvSpPr>
        <dsp:cNvPr id="0" name=""/>
        <dsp:cNvSpPr/>
      </dsp:nvSpPr>
      <dsp:spPr>
        <a:xfrm>
          <a:off x="3708800" y="690924"/>
          <a:ext cx="614739" cy="614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847116" y="690924"/>
        <a:ext cx="338107" cy="462591"/>
      </dsp:txXfrm>
    </dsp:sp>
    <dsp:sp modelId="{57D82C00-B6FF-4EB6-8594-F051C897F20A}">
      <dsp:nvSpPr>
        <dsp:cNvPr id="0" name=""/>
        <dsp:cNvSpPr/>
      </dsp:nvSpPr>
      <dsp:spPr>
        <a:xfrm>
          <a:off x="4031662" y="1768031"/>
          <a:ext cx="614739" cy="614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43256"/>
            <a:satOff val="-1571"/>
            <a:lumOff val="-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43256"/>
              <a:satOff val="-1571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169978" y="1768031"/>
        <a:ext cx="338107" cy="462591"/>
      </dsp:txXfrm>
    </dsp:sp>
    <dsp:sp modelId="{85D47FCB-8294-4C60-B576-DE0136C9215B}">
      <dsp:nvSpPr>
        <dsp:cNvPr id="0" name=""/>
        <dsp:cNvSpPr/>
      </dsp:nvSpPr>
      <dsp:spPr>
        <a:xfrm>
          <a:off x="4354524" y="2829376"/>
          <a:ext cx="614739" cy="614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86513"/>
            <a:satOff val="-3142"/>
            <a:lumOff val="-6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86513"/>
              <a:satOff val="-314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492840" y="2829376"/>
        <a:ext cx="338107" cy="462591"/>
      </dsp:txXfrm>
    </dsp:sp>
    <dsp:sp modelId="{DCBF6E6A-46D3-4EEC-8740-AD6994624334}">
      <dsp:nvSpPr>
        <dsp:cNvPr id="0" name=""/>
        <dsp:cNvSpPr/>
      </dsp:nvSpPr>
      <dsp:spPr>
        <a:xfrm>
          <a:off x="4677386" y="3916991"/>
          <a:ext cx="614739" cy="614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4815702" y="3916991"/>
        <a:ext cx="338107" cy="462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74F33-5AC2-4010-BCBA-54BA7686A05C}">
      <dsp:nvSpPr>
        <dsp:cNvPr id="0" name=""/>
        <dsp:cNvSpPr/>
      </dsp:nvSpPr>
      <dsp:spPr>
        <a:xfrm>
          <a:off x="0" y="38687"/>
          <a:ext cx="5859462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Promotion</a:t>
          </a:r>
          <a:endParaRPr lang="en-US" sz="1800" kern="1200"/>
        </a:p>
      </dsp:txBody>
      <dsp:txXfrm>
        <a:off x="21075" y="59762"/>
        <a:ext cx="5817312" cy="389580"/>
      </dsp:txXfrm>
    </dsp:sp>
    <dsp:sp modelId="{7C46F860-1720-46DA-8D06-016D9C9CECB3}">
      <dsp:nvSpPr>
        <dsp:cNvPr id="0" name=""/>
        <dsp:cNvSpPr/>
      </dsp:nvSpPr>
      <dsp:spPr>
        <a:xfrm>
          <a:off x="0" y="470417"/>
          <a:ext cx="5859462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3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2022:10 successful promotions (7 male, 3 female) out of a total number of 17 initial expressions of interest (12 male, 5 female)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Success rate </a:t>
          </a:r>
          <a:r>
            <a:rPr lang="en-US" sz="1400" b="1" kern="1200" dirty="0"/>
            <a:t>59% </a:t>
          </a:r>
          <a:r>
            <a:rPr lang="en-US" sz="1400" kern="1200" dirty="0"/>
            <a:t>(set 80% successful outcome)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Promotion celebration from last three years  took place 2.3.23 </a:t>
          </a:r>
          <a:endParaRPr lang="en-US" sz="1400" kern="1200" dirty="0"/>
        </a:p>
      </dsp:txBody>
      <dsp:txXfrm>
        <a:off x="0" y="470417"/>
        <a:ext cx="5859462" cy="931500"/>
      </dsp:txXfrm>
    </dsp:sp>
    <dsp:sp modelId="{76D46F03-B563-4942-8F1E-B6782D212BB4}">
      <dsp:nvSpPr>
        <dsp:cNvPr id="0" name=""/>
        <dsp:cNvSpPr/>
      </dsp:nvSpPr>
      <dsp:spPr>
        <a:xfrm>
          <a:off x="0" y="1401917"/>
          <a:ext cx="5859462" cy="431730"/>
        </a:xfrm>
        <a:prstGeom prst="roundRect">
          <a:avLst/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Annual PDR (April – July/August)</a:t>
          </a:r>
          <a:endParaRPr lang="en-US" sz="1800" kern="1200"/>
        </a:p>
      </dsp:txBody>
      <dsp:txXfrm>
        <a:off x="21075" y="1422992"/>
        <a:ext cx="5817312" cy="389580"/>
      </dsp:txXfrm>
    </dsp:sp>
    <dsp:sp modelId="{0AA7F346-33DA-4C22-BB50-BA8714D7896C}">
      <dsp:nvSpPr>
        <dsp:cNvPr id="0" name=""/>
        <dsp:cNvSpPr/>
      </dsp:nvSpPr>
      <dsp:spPr>
        <a:xfrm>
          <a:off x="0" y="1833647"/>
          <a:ext cx="5859462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3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1" kern="1200" dirty="0"/>
            <a:t>85% </a:t>
          </a:r>
          <a:r>
            <a:rPr lang="en-GB" sz="1400" kern="1200" dirty="0"/>
            <a:t>completion of PDR  (DDI success measure set for 100%)</a:t>
          </a:r>
          <a:endParaRPr lang="en-US" sz="1400" kern="1200" dirty="0">
            <a:highlight>
              <a:srgbClr val="FFFF00"/>
            </a:highlight>
          </a:endParaRPr>
        </a:p>
      </dsp:txBody>
      <dsp:txXfrm>
        <a:off x="0" y="1833647"/>
        <a:ext cx="5859462" cy="298080"/>
      </dsp:txXfrm>
    </dsp:sp>
    <dsp:sp modelId="{850530B0-D747-4FD4-8B9E-61AD80DF0EDC}">
      <dsp:nvSpPr>
        <dsp:cNvPr id="0" name=""/>
        <dsp:cNvSpPr/>
      </dsp:nvSpPr>
      <dsp:spPr>
        <a:xfrm>
          <a:off x="0" y="2131727"/>
          <a:ext cx="5859462" cy="431730"/>
        </a:xfrm>
        <a:prstGeom prst="roundRect">
          <a:avLst/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Revived Post doc network</a:t>
          </a:r>
          <a:endParaRPr lang="en-US" sz="1800" kern="1200" dirty="0"/>
        </a:p>
      </dsp:txBody>
      <dsp:txXfrm>
        <a:off x="21075" y="2152802"/>
        <a:ext cx="5817312" cy="389580"/>
      </dsp:txXfrm>
    </dsp:sp>
    <dsp:sp modelId="{DCCC1F0F-C17C-4CAB-BB68-2940F17D4ADA}">
      <dsp:nvSpPr>
        <dsp:cNvPr id="0" name=""/>
        <dsp:cNvSpPr/>
      </dsp:nvSpPr>
      <dsp:spPr>
        <a:xfrm>
          <a:off x="0" y="2563457"/>
          <a:ext cx="5859462" cy="1751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3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Lead: Lucia Montorsi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Zainab SIMS DDI member since 2022 (member of post-doc network)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Lucia Research Associate Champion of Faculty Research Staff Network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Discussion about KCL mentoring Scheme for Post-doc group members, offered by the Centre for Research Staff Development</a:t>
          </a:r>
          <a:endParaRPr lang="en-US" sz="1400" kern="1200" dirty="0"/>
        </a:p>
      </dsp:txBody>
      <dsp:txXfrm>
        <a:off x="0" y="2563457"/>
        <a:ext cx="5859462" cy="1751220"/>
      </dsp:txXfrm>
    </dsp:sp>
    <dsp:sp modelId="{2C0A1795-5A39-4C81-8E57-9B5039C30715}">
      <dsp:nvSpPr>
        <dsp:cNvPr id="0" name=""/>
        <dsp:cNvSpPr/>
      </dsp:nvSpPr>
      <dsp:spPr>
        <a:xfrm>
          <a:off x="0" y="4314677"/>
          <a:ext cx="5859462" cy="431730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KCL Support Research Staff</a:t>
          </a:r>
          <a:endParaRPr lang="en-US" sz="1800" kern="1200"/>
        </a:p>
      </dsp:txBody>
      <dsp:txXfrm>
        <a:off x="21075" y="4335752"/>
        <a:ext cx="5817312" cy="389580"/>
      </dsp:txXfrm>
    </dsp:sp>
    <dsp:sp modelId="{5361DFB2-A070-4AE6-B574-E8809EB31EB8}">
      <dsp:nvSpPr>
        <dsp:cNvPr id="0" name=""/>
        <dsp:cNvSpPr/>
      </dsp:nvSpPr>
      <dsp:spPr>
        <a:xfrm>
          <a:off x="0" y="4746407"/>
          <a:ext cx="5859462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03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/>
            <a:t>Concord Action Plan – fixed term contracts review by 2023</a:t>
          </a:r>
          <a:endParaRPr lang="en-US" sz="1400" kern="1200"/>
        </a:p>
      </dsp:txBody>
      <dsp:txXfrm>
        <a:off x="0" y="4746407"/>
        <a:ext cx="5859462" cy="298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4AA1F-21B7-4F47-95DF-F47321779DCA}">
      <dsp:nvSpPr>
        <dsp:cNvPr id="0" name=""/>
        <dsp:cNvSpPr/>
      </dsp:nvSpPr>
      <dsp:spPr>
        <a:xfrm>
          <a:off x="0" y="170556"/>
          <a:ext cx="5614987" cy="1439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Obtained exit survey data from HR 2019 – 2022 – distributed to DDI Committee and SEC</a:t>
          </a:r>
          <a:endParaRPr lang="en-US" sz="2000" kern="1200" dirty="0"/>
        </a:p>
      </dsp:txBody>
      <dsp:txXfrm>
        <a:off x="70251" y="240807"/>
        <a:ext cx="5474485" cy="1298597"/>
      </dsp:txXfrm>
    </dsp:sp>
    <dsp:sp modelId="{C2E851C4-C801-4DE8-ACDC-80457B01AD8A}">
      <dsp:nvSpPr>
        <dsp:cNvPr id="0" name=""/>
        <dsp:cNvSpPr/>
      </dsp:nvSpPr>
      <dsp:spPr>
        <a:xfrm>
          <a:off x="0" y="1667256"/>
          <a:ext cx="5614987" cy="1439099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Culture Competence (CC): HL on Steering Group of KCL CC Institute, module currently developed for academics to be piloted in new academic year 2023/24</a:t>
          </a:r>
          <a:endParaRPr lang="en-US" sz="2000" kern="1200" dirty="0"/>
        </a:p>
      </dsp:txBody>
      <dsp:txXfrm>
        <a:off x="70251" y="1737507"/>
        <a:ext cx="5474485" cy="1298597"/>
      </dsp:txXfrm>
    </dsp:sp>
    <dsp:sp modelId="{89FBBC1C-09A7-42EC-AEB7-46FDA69CB3B9}">
      <dsp:nvSpPr>
        <dsp:cNvPr id="0" name=""/>
        <dsp:cNvSpPr/>
      </dsp:nvSpPr>
      <dsp:spPr>
        <a:xfrm>
          <a:off x="0" y="3163956"/>
          <a:ext cx="5614987" cy="1439099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Sustainability and Climate Action –regular item on DDI Agenda – led by Celine </a:t>
          </a:r>
          <a:endParaRPr lang="en-US" sz="2000" kern="1200" dirty="0"/>
        </a:p>
      </dsp:txBody>
      <dsp:txXfrm>
        <a:off x="70251" y="3234207"/>
        <a:ext cx="5474485" cy="12985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975D4-01E6-4739-8EEF-3B3FBC8B6C01}">
      <dsp:nvSpPr>
        <dsp:cNvPr id="0" name=""/>
        <dsp:cNvSpPr/>
      </dsp:nvSpPr>
      <dsp:spPr>
        <a:xfrm>
          <a:off x="0" y="81793"/>
          <a:ext cx="5614987" cy="11093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Susan or Heidi attend monthly meetings</a:t>
          </a:r>
          <a:endParaRPr lang="en-US" sz="2000" kern="1200" dirty="0"/>
        </a:p>
      </dsp:txBody>
      <dsp:txXfrm>
        <a:off x="54152" y="135945"/>
        <a:ext cx="5506683" cy="1001002"/>
      </dsp:txXfrm>
    </dsp:sp>
    <dsp:sp modelId="{07BAB226-40D8-4D69-943B-F4E4A793E02D}">
      <dsp:nvSpPr>
        <dsp:cNvPr id="0" name=""/>
        <dsp:cNvSpPr/>
      </dsp:nvSpPr>
      <dsp:spPr>
        <a:xfrm>
          <a:off x="0" y="1248700"/>
          <a:ext cx="5614987" cy="1109306"/>
        </a:xfrm>
        <a:prstGeom prst="roundRect">
          <a:avLst/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Professor for People and Culture to replace current Vice Dean, announced May 2023, start in June 2023</a:t>
          </a:r>
          <a:endParaRPr lang="en-US" sz="2000" kern="1200" dirty="0"/>
        </a:p>
      </dsp:txBody>
      <dsp:txXfrm>
        <a:off x="54152" y="1302852"/>
        <a:ext cx="5506683" cy="1001002"/>
      </dsp:txXfrm>
    </dsp:sp>
    <dsp:sp modelId="{2C936979-A517-4285-8582-F8AD35E336B7}">
      <dsp:nvSpPr>
        <dsp:cNvPr id="0" name=""/>
        <dsp:cNvSpPr/>
      </dsp:nvSpPr>
      <dsp:spPr>
        <a:xfrm>
          <a:off x="0" y="2415606"/>
          <a:ext cx="5614987" cy="1109306"/>
        </a:xfrm>
        <a:prstGeom prst="roundRect">
          <a:avLst/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appointment of DDI Faculty Facilitator, currently re-advertised</a:t>
          </a:r>
          <a:endParaRPr lang="en-US" sz="2000" kern="1200" dirty="0"/>
        </a:p>
      </dsp:txBody>
      <dsp:txXfrm>
        <a:off x="54152" y="2469758"/>
        <a:ext cx="5506683" cy="1001002"/>
      </dsp:txXfrm>
    </dsp:sp>
    <dsp:sp modelId="{F87C2BAF-475C-4CBE-894F-ECEFEE854E46}">
      <dsp:nvSpPr>
        <dsp:cNvPr id="0" name=""/>
        <dsp:cNvSpPr/>
      </dsp:nvSpPr>
      <dsp:spPr>
        <a:xfrm>
          <a:off x="0" y="3582512"/>
          <a:ext cx="5614987" cy="1109306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Faculty Survey completed June 2022, not yet analysed </a:t>
          </a:r>
          <a:endParaRPr lang="en-US" sz="2000" kern="1200" dirty="0"/>
        </a:p>
      </dsp:txBody>
      <dsp:txXfrm>
        <a:off x="54152" y="3636664"/>
        <a:ext cx="5506683" cy="1001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70945-8FFD-4996-B46D-20F926396A1E}">
      <dsp:nvSpPr>
        <dsp:cNvPr id="0" name=""/>
        <dsp:cNvSpPr/>
      </dsp:nvSpPr>
      <dsp:spPr>
        <a:xfrm>
          <a:off x="0" y="194406"/>
          <a:ext cx="5614987" cy="842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Heidi member of KCL Decolonisation Working Group, developed modules addressing cultural competence and decolonised curricula for MBBS modules, </a:t>
          </a:r>
          <a:r>
            <a:rPr lang="en-GB" sz="1500" kern="1200" dirty="0">
              <a:solidFill>
                <a:srgbClr val="FFC000"/>
              </a:solidFill>
            </a:rPr>
            <a:t>no BSc modules</a:t>
          </a:r>
          <a:endParaRPr lang="en-US" sz="1500" kern="1200" dirty="0">
            <a:solidFill>
              <a:srgbClr val="FFC000"/>
            </a:solidFill>
          </a:endParaRPr>
        </a:p>
      </dsp:txBody>
      <dsp:txXfrm>
        <a:off x="41123" y="235529"/>
        <a:ext cx="5532741" cy="760154"/>
      </dsp:txXfrm>
    </dsp:sp>
    <dsp:sp modelId="{D7D7567E-7C34-443C-B49C-A309EC171EC7}">
      <dsp:nvSpPr>
        <dsp:cNvPr id="0" name=""/>
        <dsp:cNvSpPr/>
      </dsp:nvSpPr>
      <dsp:spPr>
        <a:xfrm>
          <a:off x="0" y="1080006"/>
          <a:ext cx="5614987" cy="842400"/>
        </a:xfrm>
        <a:prstGeom prst="roundRect">
          <a:avLst/>
        </a:prstGeom>
        <a:solidFill>
          <a:schemeClr val="accent5">
            <a:hueOff val="1559309"/>
            <a:satOff val="-1003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Fair recruitment process - mandatory modules to be attended – </a:t>
          </a:r>
          <a:r>
            <a:rPr lang="en-GB" sz="1500" b="0" kern="1200" dirty="0"/>
            <a:t>Introduction to ED &amp; I: </a:t>
          </a:r>
          <a:r>
            <a:rPr lang="en-GB" sz="1500" kern="1200" dirty="0"/>
            <a:t>has been attended by 18% (2683/</a:t>
          </a:r>
          <a:r>
            <a:rPr lang="en-GB" sz="1500" b="1" kern="1200" dirty="0"/>
            <a:t>491</a:t>
          </a:r>
          <a:r>
            <a:rPr lang="en-GB" sz="1500" kern="1200" dirty="0"/>
            <a:t>) of FoLSM staff</a:t>
          </a:r>
          <a:endParaRPr lang="en-US" sz="1500" kern="1200" dirty="0"/>
        </a:p>
      </dsp:txBody>
      <dsp:txXfrm>
        <a:off x="41123" y="1121129"/>
        <a:ext cx="5532741" cy="760154"/>
      </dsp:txXfrm>
    </dsp:sp>
    <dsp:sp modelId="{7FBD7FD9-C011-4777-8F1D-396B5D037C60}">
      <dsp:nvSpPr>
        <dsp:cNvPr id="0" name=""/>
        <dsp:cNvSpPr/>
      </dsp:nvSpPr>
      <dsp:spPr>
        <a:xfrm>
          <a:off x="0" y="1965606"/>
          <a:ext cx="5614987" cy="842400"/>
        </a:xfrm>
        <a:prstGeom prst="roundRect">
          <a:avLst/>
        </a:prstGeom>
        <a:solidFill>
          <a:schemeClr val="accent5">
            <a:hueOff val="3118619"/>
            <a:satOff val="-2006"/>
            <a:lumOff val="13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B-Mentoring Scheme – encourage staff to join</a:t>
          </a:r>
          <a:endParaRPr lang="en-US" sz="1500" kern="1200" dirty="0"/>
        </a:p>
      </dsp:txBody>
      <dsp:txXfrm>
        <a:off x="41123" y="2006729"/>
        <a:ext cx="5532741" cy="760154"/>
      </dsp:txXfrm>
    </dsp:sp>
    <dsp:sp modelId="{F9F23DAC-9159-427D-AEAA-5C16CAAEEEF4}">
      <dsp:nvSpPr>
        <dsp:cNvPr id="0" name=""/>
        <dsp:cNvSpPr/>
      </dsp:nvSpPr>
      <dsp:spPr>
        <a:xfrm>
          <a:off x="0" y="2851206"/>
          <a:ext cx="5614987" cy="842400"/>
        </a:xfrm>
        <a:prstGeom prst="roundRect">
          <a:avLst/>
        </a:prstGeom>
        <a:solidFill>
          <a:schemeClr val="accent5">
            <a:hueOff val="4677928"/>
            <a:satOff val="-3010"/>
            <a:lumOff val="20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KCL Stellar Scheme for BAME Academic and PS staff – promote scheme to staff to join, attended by one staff member 2021 </a:t>
          </a:r>
          <a:endParaRPr lang="en-US" sz="1500" kern="1200" dirty="0"/>
        </a:p>
      </dsp:txBody>
      <dsp:txXfrm>
        <a:off x="41123" y="2892329"/>
        <a:ext cx="5532741" cy="760154"/>
      </dsp:txXfrm>
    </dsp:sp>
    <dsp:sp modelId="{496FE436-7368-4393-A880-E5002CA34536}">
      <dsp:nvSpPr>
        <dsp:cNvPr id="0" name=""/>
        <dsp:cNvSpPr/>
      </dsp:nvSpPr>
      <dsp:spPr>
        <a:xfrm>
          <a:off x="0" y="3736806"/>
          <a:ext cx="5614987" cy="842400"/>
        </a:xfrm>
        <a:prstGeom prst="round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Annual Black History Month – 8.12. 22 :Faculty and DDI Committee members invited to Harold Moody Lecture by Prof. Stephani Hatch </a:t>
          </a:r>
          <a:endParaRPr lang="en-US" sz="1500" kern="1200" dirty="0"/>
        </a:p>
      </dsp:txBody>
      <dsp:txXfrm>
        <a:off x="41123" y="3777929"/>
        <a:ext cx="5532741" cy="760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EE6B0-FB1D-4CED-9E9E-B5A43955FAE0}">
      <dsp:nvSpPr>
        <dsp:cNvPr id="0" name=""/>
        <dsp:cNvSpPr/>
      </dsp:nvSpPr>
      <dsp:spPr>
        <a:xfrm>
          <a:off x="0" y="117957"/>
          <a:ext cx="2938860" cy="17633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Many achievements (not all) in 2022 </a:t>
          </a:r>
          <a:endParaRPr lang="en-US" sz="1900" kern="1200" dirty="0"/>
        </a:p>
      </dsp:txBody>
      <dsp:txXfrm>
        <a:off x="0" y="117957"/>
        <a:ext cx="2938860" cy="1763316"/>
      </dsp:txXfrm>
    </dsp:sp>
    <dsp:sp modelId="{664FCB78-0D76-4084-8A7A-35FC263A9FC3}">
      <dsp:nvSpPr>
        <dsp:cNvPr id="0" name=""/>
        <dsp:cNvSpPr/>
      </dsp:nvSpPr>
      <dsp:spPr>
        <a:xfrm>
          <a:off x="3232745" y="117957"/>
          <a:ext cx="2938860" cy="17633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3 new members in SIMS DDI Committee: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 Stelios, Mona and Zainab</a:t>
          </a:r>
          <a:endParaRPr lang="en-US" sz="1900" kern="1200" dirty="0"/>
        </a:p>
      </dsp:txBody>
      <dsp:txXfrm>
        <a:off x="3232745" y="117957"/>
        <a:ext cx="2938860" cy="1763316"/>
      </dsp:txXfrm>
    </dsp:sp>
    <dsp:sp modelId="{0311BA3D-953A-44D3-A0EE-CE7ECBA625EE}">
      <dsp:nvSpPr>
        <dsp:cNvPr id="0" name=""/>
        <dsp:cNvSpPr/>
      </dsp:nvSpPr>
      <dsp:spPr>
        <a:xfrm>
          <a:off x="6465492" y="117957"/>
          <a:ext cx="2938860" cy="17633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Keeping engaged with topics important  – link to SEC and Faculty DDI Committee </a:t>
          </a:r>
          <a:endParaRPr lang="en-US" sz="1900" kern="1200" dirty="0"/>
        </a:p>
      </dsp:txBody>
      <dsp:txXfrm>
        <a:off x="6465492" y="117957"/>
        <a:ext cx="2938860" cy="1763316"/>
      </dsp:txXfrm>
    </dsp:sp>
    <dsp:sp modelId="{93E996AE-B4EE-4E3D-9FD3-0AC588CD394C}">
      <dsp:nvSpPr>
        <dsp:cNvPr id="0" name=""/>
        <dsp:cNvSpPr/>
      </dsp:nvSpPr>
      <dsp:spPr>
        <a:xfrm>
          <a:off x="1616373" y="2175159"/>
          <a:ext cx="2938860" cy="17633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Inclusion of new/ specific activities, e.g. Sustainability and Climate, KCL mentoring scheme</a:t>
          </a:r>
          <a:endParaRPr lang="en-US" sz="1900" kern="1200" dirty="0"/>
        </a:p>
      </dsp:txBody>
      <dsp:txXfrm>
        <a:off x="1616373" y="2175159"/>
        <a:ext cx="2938860" cy="1763316"/>
      </dsp:txXfrm>
    </dsp:sp>
    <dsp:sp modelId="{6D16C48F-0544-467F-ABB7-86EDD9C67DB0}">
      <dsp:nvSpPr>
        <dsp:cNvPr id="0" name=""/>
        <dsp:cNvSpPr/>
      </dsp:nvSpPr>
      <dsp:spPr>
        <a:xfrm>
          <a:off x="4849119" y="2175160"/>
          <a:ext cx="2938860" cy="17633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Repeat DDI Survey Autumn 2023 to evaluate ?improvement of set goals in relation to SIMS Work Culture</a:t>
          </a:r>
          <a:endParaRPr lang="en-US" sz="1900" kern="1200" dirty="0"/>
        </a:p>
      </dsp:txBody>
      <dsp:txXfrm>
        <a:off x="4849119" y="2175160"/>
        <a:ext cx="2938860" cy="1763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07785-815C-4F2D-9CCE-E637290A6189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C53B6-346F-4389-8A94-80FD297EC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7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027E-2BED-41EC-854F-8596C7F8E56D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7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113E-6E91-430E-AECA-3E48B27B3D00}" type="datetime1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814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113E-6E91-430E-AECA-3E48B27B3D00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752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113E-6E91-430E-AECA-3E48B27B3D00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5144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113E-6E91-430E-AECA-3E48B27B3D00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2721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113E-6E91-430E-AECA-3E48B27B3D00}" type="datetime1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83049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113E-6E91-430E-AECA-3E48B27B3D00}" type="datetime1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30445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1058-F29F-4764-8640-D91B98FC1D83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1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8B1-7A32-486F-AD4A-5D999A8AE5C2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5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8339-0505-4423-9FFC-017FA2B4E4E3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1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3D866-24C4-45A8-BF07-AB502B8FD6E0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E7FAD-EAED-4427-A8B3-B17176811D32}" type="datetime1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8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A5D1-0918-4E35-BC8E-B7EB67883B86}" type="datetime1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1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2C40-DF79-41C2-932E-13940D33162D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15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60E50-976B-4303-ABB8-6EA9A602635F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75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0A5F-DA66-413A-BA13-88CCA3DF7BDF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6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86A1-EF46-44E5-9E2A-E9315E80CCE5}" type="datetime1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5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3C113E-6E91-430E-AECA-3E48B27B3D00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D1A7-98C5-4ED3-BBB5-E19B224AE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04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brindha.blogspot.com/2016/06/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hyperlink" Target="https://www.picpedia.org/chalkboard/s/summary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brindha.blogspot.com/2016/06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brindha.blogspot.com/2016/06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brindha.blogspot.com/2016/06/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6207C-7169-9DC6-74F9-A113A37F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SIMS DDI Action Plan achievements 2022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F043B-DF47-EB73-C50F-E2A0A18BE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1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1100" b="1" dirty="0">
                <a:solidFill>
                  <a:srgbClr val="00B0F0"/>
                </a:solidFill>
              </a:rPr>
              <a:t>Susan John and heidi lempp</a:t>
            </a:r>
          </a:p>
          <a:p>
            <a:pPr algn="ctr">
              <a:lnSpc>
                <a:spcPct val="90000"/>
              </a:lnSpc>
            </a:pPr>
            <a:r>
              <a:rPr lang="en-GB" sz="1100" b="1" dirty="0">
                <a:solidFill>
                  <a:srgbClr val="00B0F0"/>
                </a:solidFill>
              </a:rPr>
              <a:t>March 23 </a:t>
            </a: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30901B7-6A93-1AAB-E004-46BE17EFF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2" r="3" b="3"/>
          <a:stretch/>
        </p:blipFill>
        <p:spPr>
          <a:xfrm>
            <a:off x="2" y="1"/>
            <a:ext cx="4480787" cy="3428997"/>
          </a:xfrm>
          <a:custGeom>
            <a:avLst/>
            <a:gdLst/>
            <a:ahLst/>
            <a:cxnLst/>
            <a:rect l="l" t="t" r="r" b="b"/>
            <a:pathLst>
              <a:path w="4480787" h="3428997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28997"/>
                </a:lnTo>
                <a:lnTo>
                  <a:pt x="0" y="3428997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207DC541-AD6E-130B-2C9F-0EFB542A2C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18" r="1" b="3749"/>
          <a:stretch/>
        </p:blipFill>
        <p:spPr>
          <a:xfrm>
            <a:off x="-1" y="3428999"/>
            <a:ext cx="4481964" cy="3429003"/>
          </a:xfrm>
          <a:custGeom>
            <a:avLst/>
            <a:gdLst/>
            <a:ahLst/>
            <a:cxnLst/>
            <a:rect l="l" t="t" r="r" b="b"/>
            <a:pathLst>
              <a:path w="4481964" h="3429003">
                <a:moveTo>
                  <a:pt x="0" y="0"/>
                </a:moveTo>
                <a:lnTo>
                  <a:pt x="4229830" y="0"/>
                </a:lnTo>
                <a:lnTo>
                  <a:pt x="4229830" y="56238"/>
                </a:lnTo>
                <a:lnTo>
                  <a:pt x="4231847" y="196141"/>
                </a:lnTo>
                <a:lnTo>
                  <a:pt x="4234872" y="333301"/>
                </a:lnTo>
                <a:lnTo>
                  <a:pt x="4237730" y="469090"/>
                </a:lnTo>
                <a:lnTo>
                  <a:pt x="4240924" y="602135"/>
                </a:lnTo>
                <a:lnTo>
                  <a:pt x="4245798" y="734494"/>
                </a:lnTo>
                <a:lnTo>
                  <a:pt x="4251009" y="864796"/>
                </a:lnTo>
                <a:lnTo>
                  <a:pt x="4255715" y="992355"/>
                </a:lnTo>
                <a:lnTo>
                  <a:pt x="4268995" y="1241301"/>
                </a:lnTo>
                <a:lnTo>
                  <a:pt x="4283114" y="1479959"/>
                </a:lnTo>
                <a:lnTo>
                  <a:pt x="4297906" y="1709016"/>
                </a:lnTo>
                <a:lnTo>
                  <a:pt x="4314211" y="1925729"/>
                </a:lnTo>
                <a:lnTo>
                  <a:pt x="4331188" y="2132841"/>
                </a:lnTo>
                <a:lnTo>
                  <a:pt x="4349509" y="2324865"/>
                </a:lnTo>
                <a:lnTo>
                  <a:pt x="4367495" y="2505230"/>
                </a:lnTo>
                <a:lnTo>
                  <a:pt x="4385480" y="2671194"/>
                </a:lnTo>
                <a:lnTo>
                  <a:pt x="4402457" y="2823441"/>
                </a:lnTo>
                <a:lnTo>
                  <a:pt x="4418594" y="2958544"/>
                </a:lnTo>
                <a:lnTo>
                  <a:pt x="4433890" y="3080616"/>
                </a:lnTo>
                <a:lnTo>
                  <a:pt x="4446665" y="3183486"/>
                </a:lnTo>
                <a:lnTo>
                  <a:pt x="4458767" y="3269897"/>
                </a:lnTo>
                <a:lnTo>
                  <a:pt x="4476081" y="3388541"/>
                </a:lnTo>
                <a:lnTo>
                  <a:pt x="4481964" y="3429003"/>
                </a:lnTo>
                <a:lnTo>
                  <a:pt x="3577807" y="3429003"/>
                </a:lnTo>
                <a:lnTo>
                  <a:pt x="0" y="3429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8122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8B219-69AB-D5CC-DF01-C3598736A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914" cy="5160402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King’s Race Equality Action Plan 2020-24</a:t>
            </a:r>
            <a:b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5ABF3-3ED2-7323-9AA4-355C564F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C4D1A7-98C5-4ED3-BBB5-E19B224AE9A6}" type="slidenum">
              <a:rPr lang="en-GB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D78968D-2728-FE51-3CB3-54161AB20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188446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9639A6E1-B653-0EC0-B834-DABFB6C9A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1" y="5165227"/>
            <a:ext cx="1526312" cy="1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65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4D4F-A3FF-0796-F31D-2363175F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      </a:t>
            </a:r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2720B-332C-B3AA-E20C-2C813349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C4D1A7-98C5-4ED3-BBB5-E19B224AE9A6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D728303-2050-B647-AEB4-1AA3CD3E3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801840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98BE2FD-C722-166E-8B0B-37ED38500E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467225" y="437788"/>
            <a:ext cx="2733675" cy="12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7D23B-BCA5-4EC4-424A-C6CB7F63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CC3B4E-3281-A226-2D46-CA97B0DEC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7185" y="2047586"/>
            <a:ext cx="6026790" cy="30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1280-DDAB-8253-7F34-6972AB71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DDI Action Plan</a:t>
            </a:r>
            <a:b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br>
              <a:rPr lang="en-GB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700" dirty="0">
                <a:solidFill>
                  <a:srgbClr val="FFFF00"/>
                </a:solidFill>
              </a:rPr>
              <a:t>6 Key topics with success measures</a:t>
            </a:r>
            <a:br>
              <a:rPr lang="en-GB" sz="1700" dirty="0"/>
            </a:br>
            <a:endParaRPr lang="en-GB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DE1F5-0119-C1C4-6A7B-104DFA91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C4D1A7-98C5-4ED3-BBB5-E19B224AE9A6}" type="slidenum">
              <a:rPr lang="en-GB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BEDAC4C-05D8-6C1A-3E70-621E2C292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311331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292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762C2-EB8E-6C68-22EC-4350F64D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C4D1A7-98C5-4ED3-BBB5-E19B224AE9A6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744BE-62AE-D5EC-BE5C-99E173FA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Recruitment and Induction</a:t>
            </a:r>
            <a:b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sz="3600" dirty="0"/>
            </a:br>
            <a:endParaRPr lang="en-GB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3A01-186A-14AB-4752-938F1929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400" dirty="0"/>
              <a:t>Awaiting launch of SIMS Sharepoint when new Executive Assistant has been appointed – maintained by EA</a:t>
            </a:r>
          </a:p>
          <a:p>
            <a:pPr lvl="1"/>
            <a:r>
              <a:rPr lang="en-GB" sz="2400" dirty="0"/>
              <a:t>space for DDI already in place with many relevant documents</a:t>
            </a:r>
          </a:p>
          <a:p>
            <a:pPr lvl="1"/>
            <a:r>
              <a:rPr lang="en-GB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https://emckclac.sharepoint.com/sites/SIMS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el" panose="020B0604020202020204" pitchFamily="2" charset="0"/>
            </a:endParaRPr>
          </a:p>
        </p:txBody>
      </p:sp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FF933084-975D-2FDC-F346-8B8739974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27" y="457431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71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50858-02DF-CFC4-1C95-2678102E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Work flexibility/family friendly working arrangements</a:t>
            </a:r>
            <a:endParaRPr lang="en-GB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39D4-F4AB-5C75-18EA-8FA200EF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C4D1A7-98C5-4ED3-BBB5-E19B224AE9A6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93737B1-0877-F5DF-C89C-7A18F92F05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347769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1FF1260-91F2-5712-1255-D53539D269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618" r="1" b="3749"/>
          <a:stretch/>
        </p:blipFill>
        <p:spPr>
          <a:xfrm>
            <a:off x="1902691" y="4613659"/>
            <a:ext cx="1793056" cy="1371808"/>
          </a:xfrm>
          <a:custGeom>
            <a:avLst/>
            <a:gdLst/>
            <a:ahLst/>
            <a:cxnLst/>
            <a:rect l="l" t="t" r="r" b="b"/>
            <a:pathLst>
              <a:path w="4481964" h="3429003">
                <a:moveTo>
                  <a:pt x="0" y="0"/>
                </a:moveTo>
                <a:lnTo>
                  <a:pt x="4229830" y="0"/>
                </a:lnTo>
                <a:lnTo>
                  <a:pt x="4229830" y="56238"/>
                </a:lnTo>
                <a:lnTo>
                  <a:pt x="4231847" y="196141"/>
                </a:lnTo>
                <a:lnTo>
                  <a:pt x="4234872" y="333301"/>
                </a:lnTo>
                <a:lnTo>
                  <a:pt x="4237730" y="469090"/>
                </a:lnTo>
                <a:lnTo>
                  <a:pt x="4240924" y="602135"/>
                </a:lnTo>
                <a:lnTo>
                  <a:pt x="4245798" y="734494"/>
                </a:lnTo>
                <a:lnTo>
                  <a:pt x="4251009" y="864796"/>
                </a:lnTo>
                <a:lnTo>
                  <a:pt x="4255715" y="992355"/>
                </a:lnTo>
                <a:lnTo>
                  <a:pt x="4268995" y="1241301"/>
                </a:lnTo>
                <a:lnTo>
                  <a:pt x="4283114" y="1479959"/>
                </a:lnTo>
                <a:lnTo>
                  <a:pt x="4297906" y="1709016"/>
                </a:lnTo>
                <a:lnTo>
                  <a:pt x="4314211" y="1925729"/>
                </a:lnTo>
                <a:lnTo>
                  <a:pt x="4331188" y="2132841"/>
                </a:lnTo>
                <a:lnTo>
                  <a:pt x="4349509" y="2324865"/>
                </a:lnTo>
                <a:lnTo>
                  <a:pt x="4367495" y="2505230"/>
                </a:lnTo>
                <a:lnTo>
                  <a:pt x="4385480" y="2671194"/>
                </a:lnTo>
                <a:lnTo>
                  <a:pt x="4402457" y="2823441"/>
                </a:lnTo>
                <a:lnTo>
                  <a:pt x="4418594" y="2958544"/>
                </a:lnTo>
                <a:lnTo>
                  <a:pt x="4433890" y="3080616"/>
                </a:lnTo>
                <a:lnTo>
                  <a:pt x="4446665" y="3183486"/>
                </a:lnTo>
                <a:lnTo>
                  <a:pt x="4458767" y="3269897"/>
                </a:lnTo>
                <a:lnTo>
                  <a:pt x="4476081" y="3388541"/>
                </a:lnTo>
                <a:lnTo>
                  <a:pt x="4481964" y="3429003"/>
                </a:lnTo>
                <a:lnTo>
                  <a:pt x="3577807" y="3429003"/>
                </a:lnTo>
                <a:lnTo>
                  <a:pt x="0" y="3429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3237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E5C8B-774B-D8BB-08AA-7F1FD74DF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GB" sz="3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Career Development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D2CE0-9A6F-1130-8EA1-991BB776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C4D1A7-98C5-4ED3-BBB5-E19B224AE9A6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59DCA9C-63A5-059A-80A5-CA5427460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449095"/>
              </p:ext>
            </p:extLst>
          </p:nvPr>
        </p:nvGraphicFramePr>
        <p:xfrm>
          <a:off x="5608638" y="484632"/>
          <a:ext cx="5614987" cy="525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6E571A29-FCFD-7AE4-169C-011A57AFE9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618" r="1" b="3749"/>
          <a:stretch/>
        </p:blipFill>
        <p:spPr>
          <a:xfrm>
            <a:off x="1902691" y="4613659"/>
            <a:ext cx="1793056" cy="1371808"/>
          </a:xfrm>
          <a:custGeom>
            <a:avLst/>
            <a:gdLst/>
            <a:ahLst/>
            <a:cxnLst/>
            <a:rect l="l" t="t" r="r" b="b"/>
            <a:pathLst>
              <a:path w="4481964" h="3429003">
                <a:moveTo>
                  <a:pt x="0" y="0"/>
                </a:moveTo>
                <a:lnTo>
                  <a:pt x="4229830" y="0"/>
                </a:lnTo>
                <a:lnTo>
                  <a:pt x="4229830" y="56238"/>
                </a:lnTo>
                <a:lnTo>
                  <a:pt x="4231847" y="196141"/>
                </a:lnTo>
                <a:lnTo>
                  <a:pt x="4234872" y="333301"/>
                </a:lnTo>
                <a:lnTo>
                  <a:pt x="4237730" y="469090"/>
                </a:lnTo>
                <a:lnTo>
                  <a:pt x="4240924" y="602135"/>
                </a:lnTo>
                <a:lnTo>
                  <a:pt x="4245798" y="734494"/>
                </a:lnTo>
                <a:lnTo>
                  <a:pt x="4251009" y="864796"/>
                </a:lnTo>
                <a:lnTo>
                  <a:pt x="4255715" y="992355"/>
                </a:lnTo>
                <a:lnTo>
                  <a:pt x="4268995" y="1241301"/>
                </a:lnTo>
                <a:lnTo>
                  <a:pt x="4283114" y="1479959"/>
                </a:lnTo>
                <a:lnTo>
                  <a:pt x="4297906" y="1709016"/>
                </a:lnTo>
                <a:lnTo>
                  <a:pt x="4314211" y="1925729"/>
                </a:lnTo>
                <a:lnTo>
                  <a:pt x="4331188" y="2132841"/>
                </a:lnTo>
                <a:lnTo>
                  <a:pt x="4349509" y="2324865"/>
                </a:lnTo>
                <a:lnTo>
                  <a:pt x="4367495" y="2505230"/>
                </a:lnTo>
                <a:lnTo>
                  <a:pt x="4385480" y="2671194"/>
                </a:lnTo>
                <a:lnTo>
                  <a:pt x="4402457" y="2823441"/>
                </a:lnTo>
                <a:lnTo>
                  <a:pt x="4418594" y="2958544"/>
                </a:lnTo>
                <a:lnTo>
                  <a:pt x="4433890" y="3080616"/>
                </a:lnTo>
                <a:lnTo>
                  <a:pt x="4446665" y="3183486"/>
                </a:lnTo>
                <a:lnTo>
                  <a:pt x="4458767" y="3269897"/>
                </a:lnTo>
                <a:lnTo>
                  <a:pt x="4476081" y="3388541"/>
                </a:lnTo>
                <a:lnTo>
                  <a:pt x="4481964" y="3429003"/>
                </a:lnTo>
                <a:lnTo>
                  <a:pt x="3577807" y="3429003"/>
                </a:lnTo>
                <a:lnTo>
                  <a:pt x="0" y="3429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854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35BEB-F140-9F20-4395-3C94D70F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48" y="1063416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GB" sz="3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Career Development (cont.)</a:t>
            </a:r>
            <a:br>
              <a:rPr lang="en-GB" sz="3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GB" sz="3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3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AA4A2-7468-BDED-57AD-ECF9EE3D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C4D1A7-98C5-4ED3-BBB5-E19B224AE9A6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006BA0F-572A-895C-5542-B15DB6182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917262"/>
              </p:ext>
            </p:extLst>
          </p:nvPr>
        </p:nvGraphicFramePr>
        <p:xfrm>
          <a:off x="5608638" y="965200"/>
          <a:ext cx="5859462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C14DC113-9A87-9C4F-1C69-09E83E742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4303857"/>
            <a:ext cx="1526312" cy="1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42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4701-EF3E-43B7-AB24-4EDB3944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Organisation and Culture </a:t>
            </a: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815D3-7E08-7A9B-656A-EF0A77AD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81125"/>
            <a:ext cx="10093009" cy="5253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Zero tolerance Bullying and Harassment</a:t>
            </a:r>
          </a:p>
          <a:p>
            <a:pPr lvl="1"/>
            <a:r>
              <a:rPr lang="en-GB" dirty="0"/>
              <a:t>Survey Spring 2022 Work Culture – 56 respondents</a:t>
            </a:r>
          </a:p>
          <a:p>
            <a:pPr lvl="1"/>
            <a:r>
              <a:rPr lang="en-GB" dirty="0"/>
              <a:t>Actions agreed with Mike November 2022</a:t>
            </a:r>
          </a:p>
          <a:p>
            <a:pPr lvl="2"/>
            <a:r>
              <a:rPr lang="en-GB" sz="1800" dirty="0"/>
              <a:t>Video by Mike to emphasise Zero Tolerance of Bullying and Harassment (by Spring 2023)</a:t>
            </a:r>
          </a:p>
          <a:p>
            <a:pPr lvl="2"/>
            <a:r>
              <a:rPr lang="en-GB" sz="1800" dirty="0"/>
              <a:t>Animation about micro-aggression in the lab (Prof. Susan Brain)</a:t>
            </a:r>
          </a:p>
          <a:p>
            <a:pPr lvl="2"/>
            <a:r>
              <a:rPr lang="en-GB" sz="1800" dirty="0"/>
              <a:t>KCL Report and Support launched 2022</a:t>
            </a:r>
          </a:p>
          <a:p>
            <a:pPr lvl="2"/>
            <a:r>
              <a:rPr lang="en-GB" sz="1800" dirty="0"/>
              <a:t>Faculty Mediation Service, commenced 16.1.23 as a pilot scheme for PhD students and supervisors (Dr. Deborah Cunninghame-Green)</a:t>
            </a:r>
          </a:p>
          <a:p>
            <a:pPr lvl="2"/>
            <a:r>
              <a:rPr lang="en-GB" sz="1800" dirty="0"/>
              <a:t>Mandatory online training via ED&amp;I session (Skills Forge) to be reviewed at </a:t>
            </a:r>
            <a:r>
              <a:rPr lang="en-GB" sz="1800"/>
              <a:t>annual PDR,18</a:t>
            </a:r>
            <a:r>
              <a:rPr lang="en-GB" sz="1800" dirty="0"/>
              <a:t>% FoLSM staff attended latest report</a:t>
            </a:r>
          </a:p>
          <a:p>
            <a:pPr lvl="1"/>
            <a:r>
              <a:rPr lang="en-GB" sz="2000" dirty="0"/>
              <a:t>Academic mentors for all Lecturers and Senior Lecturers </a:t>
            </a:r>
            <a:endParaRPr lang="en-GB" sz="2000" dirty="0">
              <a:highlight>
                <a:srgbClr val="FFFF00"/>
              </a:highlight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87F5D-1724-3C56-A975-22FF5CC9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D1A7-98C5-4ED3-BBB5-E19B224AE9A6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E24E4729-610E-EAB9-BAD3-EB69A3DF2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539" y="1063416"/>
            <a:ext cx="2336350" cy="15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7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E930B-F0FF-602C-62F0-B5BD76FC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Organisation and Culture (</a:t>
            </a:r>
            <a:r>
              <a:rPr lang="en-GB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E515F-FFB4-EE94-50D6-ACE81FE2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C4D1A7-98C5-4ED3-BBB5-E19B224AE9A6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DB7AA4F-C8A7-0476-DC10-1EE85D323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045396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046475E-6F7F-CCEB-0EFB-301907B08B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618" r="1" b="3749"/>
          <a:stretch/>
        </p:blipFill>
        <p:spPr>
          <a:xfrm>
            <a:off x="1902691" y="4613659"/>
            <a:ext cx="1793056" cy="1371808"/>
          </a:xfrm>
          <a:custGeom>
            <a:avLst/>
            <a:gdLst/>
            <a:ahLst/>
            <a:cxnLst/>
            <a:rect l="l" t="t" r="r" b="b"/>
            <a:pathLst>
              <a:path w="4481964" h="3429003">
                <a:moveTo>
                  <a:pt x="0" y="0"/>
                </a:moveTo>
                <a:lnTo>
                  <a:pt x="4229830" y="0"/>
                </a:lnTo>
                <a:lnTo>
                  <a:pt x="4229830" y="56238"/>
                </a:lnTo>
                <a:lnTo>
                  <a:pt x="4231847" y="196141"/>
                </a:lnTo>
                <a:lnTo>
                  <a:pt x="4234872" y="333301"/>
                </a:lnTo>
                <a:lnTo>
                  <a:pt x="4237730" y="469090"/>
                </a:lnTo>
                <a:lnTo>
                  <a:pt x="4240924" y="602135"/>
                </a:lnTo>
                <a:lnTo>
                  <a:pt x="4245798" y="734494"/>
                </a:lnTo>
                <a:lnTo>
                  <a:pt x="4251009" y="864796"/>
                </a:lnTo>
                <a:lnTo>
                  <a:pt x="4255715" y="992355"/>
                </a:lnTo>
                <a:lnTo>
                  <a:pt x="4268995" y="1241301"/>
                </a:lnTo>
                <a:lnTo>
                  <a:pt x="4283114" y="1479959"/>
                </a:lnTo>
                <a:lnTo>
                  <a:pt x="4297906" y="1709016"/>
                </a:lnTo>
                <a:lnTo>
                  <a:pt x="4314211" y="1925729"/>
                </a:lnTo>
                <a:lnTo>
                  <a:pt x="4331188" y="2132841"/>
                </a:lnTo>
                <a:lnTo>
                  <a:pt x="4349509" y="2324865"/>
                </a:lnTo>
                <a:lnTo>
                  <a:pt x="4367495" y="2505230"/>
                </a:lnTo>
                <a:lnTo>
                  <a:pt x="4385480" y="2671194"/>
                </a:lnTo>
                <a:lnTo>
                  <a:pt x="4402457" y="2823441"/>
                </a:lnTo>
                <a:lnTo>
                  <a:pt x="4418594" y="2958544"/>
                </a:lnTo>
                <a:lnTo>
                  <a:pt x="4433890" y="3080616"/>
                </a:lnTo>
                <a:lnTo>
                  <a:pt x="4446665" y="3183486"/>
                </a:lnTo>
                <a:lnTo>
                  <a:pt x="4458767" y="3269897"/>
                </a:lnTo>
                <a:lnTo>
                  <a:pt x="4476081" y="3388541"/>
                </a:lnTo>
                <a:lnTo>
                  <a:pt x="4481964" y="3429003"/>
                </a:lnTo>
                <a:lnTo>
                  <a:pt x="3577807" y="3429003"/>
                </a:lnTo>
                <a:lnTo>
                  <a:pt x="0" y="3429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7057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69F270-7F84-B94F-C853-7B9C60FD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Links to DDI Faculty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C2673-8A9D-5FD2-2C38-7B97AA859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C4D1A7-98C5-4ED3-BBB5-E19B224AE9A6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85AD960-DC6E-23B7-B1D2-DAD993460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590760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30985E84-A70B-2099-4277-08B3439B65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73" y="4710257"/>
            <a:ext cx="1526312" cy="12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95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2641</TotalTime>
  <Words>841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Abel</vt:lpstr>
      <vt:lpstr>Arial</vt:lpstr>
      <vt:lpstr>Calibri</vt:lpstr>
      <vt:lpstr>Century Gothic</vt:lpstr>
      <vt:lpstr>Wingdings 3</vt:lpstr>
      <vt:lpstr>Ion</vt:lpstr>
      <vt:lpstr>SIMS DDI Action Plan achievements 2022 </vt:lpstr>
      <vt:lpstr>DDI Action Plan Outline  6 Key topics with success measures </vt:lpstr>
      <vt:lpstr>1) Recruitment and Induction   </vt:lpstr>
      <vt:lpstr> 2) Work flexibility/family friendly working arrangements</vt:lpstr>
      <vt:lpstr>3) Career Development </vt:lpstr>
      <vt:lpstr>3) Career Development (cont.)  </vt:lpstr>
      <vt:lpstr>4) Organisation and Culture </vt:lpstr>
      <vt:lpstr>4) Organisation and Culture (cont) </vt:lpstr>
      <vt:lpstr>5) Links to DDI Faculty</vt:lpstr>
      <vt:lpstr>6) King’s Race Equality Action Plan 2020-24 </vt:lpstr>
      <vt:lpstr>     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SIMS DDI Action Plan achievements 2022 </dc:title>
  <dc:creator>Heidi Lempp</dc:creator>
  <cp:lastModifiedBy>Heidi Lempp</cp:lastModifiedBy>
  <cp:revision>22</cp:revision>
  <dcterms:created xsi:type="dcterms:W3CDTF">2023-02-14T15:40:13Z</dcterms:created>
  <dcterms:modified xsi:type="dcterms:W3CDTF">2023-11-02T10:09:24Z</dcterms:modified>
</cp:coreProperties>
</file>