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309" r:id="rId6"/>
    <p:sldId id="424" r:id="rId7"/>
    <p:sldId id="425" r:id="rId8"/>
    <p:sldId id="426" r:id="rId9"/>
    <p:sldId id="368" r:id="rId10"/>
    <p:sldId id="303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y, Anne" initials="CA" lastIdx="5" clrIdx="0">
    <p:extLst>
      <p:ext uri="{19B8F6BF-5375-455C-9EA6-DF929625EA0E}">
        <p15:presenceInfo xmlns:p15="http://schemas.microsoft.com/office/powerpoint/2012/main" userId="S::k1771048@kcl.ac.uk::58c097d6-c91f-4fc1-8022-8a02e1ab23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339966"/>
    <a:srgbClr val="FFCCFF"/>
    <a:srgbClr val="00FFCC"/>
    <a:srgbClr val="CCFF66"/>
    <a:srgbClr val="CC3300"/>
    <a:srgbClr val="FF9900"/>
    <a:srgbClr val="336699"/>
    <a:srgbClr val="0000FF"/>
    <a:srgbClr val="5F2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52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40"/>
    </p:cViewPr>
  </p:sorterViewPr>
  <p:notesViewPr>
    <p:cSldViewPr snapToGrid="0">
      <p:cViewPr varScale="1">
        <p:scale>
          <a:sx n="60" d="100"/>
          <a:sy n="60" d="100"/>
        </p:scale>
        <p:origin x="25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0CBB-D972-D444-8592-B23A7758CEF7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B49CD-7E1B-C543-B23F-34FDB672E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0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%20LOGO%20WO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_box_red_485_rgb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 Cover slide"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5DBA87-7AB9-4144-A17F-43A9C30380F1}"/>
              </a:ext>
            </a:extLst>
          </p:cNvPr>
          <p:cNvGrpSpPr/>
          <p:nvPr userDrawn="1"/>
        </p:nvGrpSpPr>
        <p:grpSpPr>
          <a:xfrm>
            <a:off x="2744511" y="869793"/>
            <a:ext cx="6692677" cy="5118415"/>
            <a:chOff x="1211282" y="869792"/>
            <a:chExt cx="6721435" cy="51184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CAA9C9-0BE4-5F43-B408-44CF4ECDD428}"/>
                </a:ext>
              </a:extLst>
            </p:cNvPr>
            <p:cNvSpPr/>
            <p:nvPr userDrawn="1"/>
          </p:nvSpPr>
          <p:spPr>
            <a:xfrm>
              <a:off x="1211282" y="869792"/>
              <a:ext cx="6721435" cy="5118415"/>
            </a:xfrm>
            <a:prstGeom prst="rect">
              <a:avLst/>
            </a:prstGeom>
            <a:solidFill>
              <a:srgbClr val="E223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 dirty="0"/>
            </a:p>
          </p:txBody>
        </p:sp>
        <p:pic>
          <p:nvPicPr>
            <p:cNvPr id="5" name="KCL-LOGO-INTERNATIONAL.png">
              <a:extLst>
                <a:ext uri="{FF2B5EF4-FFF2-40B4-BE49-F238E27FC236}">
                  <a16:creationId xmlns:a16="http://schemas.microsoft.com/office/drawing/2014/main" id="{B036F538-478A-B641-903C-F7985F6D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r:link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4655" y="1671090"/>
              <a:ext cx="5127602" cy="3554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894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ullets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2pPr>
            <a:lvl3pPr marL="268715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537429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4pPr>
            <a:lvl5pPr marL="806144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5pPr>
            <a:lvl6pPr marL="2286000" indent="0">
              <a:buNone/>
              <a:defRPr/>
            </a:lvl6pPr>
          </a:lstStyle>
          <a:p>
            <a:r>
              <a:rPr lang="en-US" dirty="0"/>
              <a:t>First level bullet point (indent x0)</a:t>
            </a:r>
          </a:p>
          <a:p>
            <a:pPr lvl="3"/>
            <a:r>
              <a:rPr lang="en-US" dirty="0"/>
              <a:t>Second level bullet point (indent x1)</a:t>
            </a:r>
          </a:p>
          <a:p>
            <a:pPr lvl="4"/>
            <a:r>
              <a:rPr lang="en-US" dirty="0"/>
              <a:t>Third level bullet point (indent x2)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727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text and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text and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marL="0" indent="0">
              <a:buNone/>
            </a:pPr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  <a:p>
            <a:pPr lvl="3"/>
            <a:r>
              <a:rPr lang="en-US" dirty="0"/>
              <a:t>Second level bullet point (indent x3)</a:t>
            </a:r>
          </a:p>
          <a:p>
            <a:pPr lvl="4"/>
            <a:r>
              <a:rPr lang="en-US" dirty="0"/>
              <a:t>Third level bullet point (indent x4)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  <a:p>
            <a:pPr lvl="3"/>
            <a:r>
              <a:rPr lang="en-US" dirty="0"/>
              <a:t>Second level bullet point (indent x3)</a:t>
            </a:r>
          </a:p>
          <a:p>
            <a:pPr lvl="4"/>
            <a:r>
              <a:rPr lang="en-US" dirty="0"/>
              <a:t>Third level bullet point (indent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421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bullets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Two columns – bullets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07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text/bullets and image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text/bullets and image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1991"/>
            </a:lvl4pPr>
            <a:lvl5pPr marL="806144" indent="-268715">
              <a:defRPr sz="1991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335667" y="1089025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2196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text/bullets and image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text/bullets and image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  <a:p>
            <a:pPr lvl="3"/>
            <a:r>
              <a:rPr lang="en-US" dirty="0"/>
              <a:t>Second level bullet point (indent x3)</a:t>
            </a:r>
          </a:p>
          <a:p>
            <a:pPr lvl="4"/>
            <a:r>
              <a:rPr lang="en-US" dirty="0"/>
              <a:t>Third level bullet point (indent x4)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80001" y="1088356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938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bullets and image –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bullets and image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lang="en-GB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35667" y="1089025"/>
            <a:ext cx="5376333" cy="4860925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638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bullets and image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Two columns – bullets and image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2pPr>
            <a:lvl3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3pPr>
            <a:lvl4pPr marL="268714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4pPr>
            <a:lvl5pPr marL="537429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5pPr>
            <a:lvl6pPr marL="2286000" indent="0">
              <a:buNone/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01" y="1088356"/>
            <a:ext cx="5376333" cy="4860925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348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x1 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Picture x1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34C904-740B-E84D-B324-36B6DE7B2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049338"/>
            <a:ext cx="11233150" cy="4758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29D345-CF89-564D-B6D0-39BB56CBE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063" y="5949280"/>
            <a:ext cx="11280263" cy="548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3188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4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2" y="1088720"/>
            <a:ext cx="5496000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5949280"/>
            <a:ext cx="1123200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2" y="3519000"/>
            <a:ext cx="5496000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6215999" y="1088720"/>
            <a:ext cx="5499043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6215999" y="3519000"/>
            <a:ext cx="5499043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Picture x4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169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6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3" y="1088720"/>
            <a:ext cx="3600028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5949280"/>
            <a:ext cx="1123200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3" y="3519000"/>
            <a:ext cx="3600028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8111970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8111970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Picture x6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6"/>
          </p:nvPr>
        </p:nvSpPr>
        <p:spPr>
          <a:xfrm>
            <a:off x="4295986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4295986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287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statues in front of Bush House building&#10;&#10;">
            <a:extLst>
              <a:ext uri="{FF2B5EF4-FFF2-40B4-BE49-F238E27FC236}">
                <a16:creationId xmlns:a16="http://schemas.microsoft.com/office/drawing/2014/main" id="{F4793EB2-2819-E843-A12D-5A71221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75" y="0"/>
            <a:ext cx="8125725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10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537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sea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5678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86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sky blue">
    <p:bg>
      <p:bgPr>
        <a:solidFill>
          <a:srgbClr val="99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2053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D64C56-7BE9-5D41-824D-0319FFA616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623" y="3420000"/>
            <a:ext cx="11231999" cy="25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 dirty="0">
                <a:solidFill>
                  <a:schemeClr val="bg1"/>
                </a:solidFill>
              </a:rPr>
              <a:t>Contact details/for more information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1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2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3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+44 (0)20 7848 XXXX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xxxx@kcl.ac.uk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www.kcl.ac.uk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en-GB" dirty="0" err="1">
                <a:solidFill>
                  <a:schemeClr val="bg1"/>
                </a:solidFill>
              </a:rPr>
              <a:t>xxxx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623" y="2184934"/>
            <a:ext cx="7662972" cy="1053665"/>
          </a:xfrm>
        </p:spPr>
        <p:txBody>
          <a:bodyPr anchor="b" anchorCtr="0">
            <a:normAutofit/>
          </a:bodyPr>
          <a:lstStyle>
            <a:lvl1pPr>
              <a:defRPr sz="45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10489316" y="1"/>
            <a:ext cx="1702684" cy="1303021"/>
            <a:chOff x="7949775" y="1"/>
            <a:chExt cx="1194225" cy="910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7949775" y="1"/>
              <a:ext cx="1194225" cy="91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 dirty="0"/>
            </a:p>
          </p:txBody>
        </p:sp>
        <p:pic>
          <p:nvPicPr>
            <p:cNvPr id="9" name="KCL-LOGO-UK-1.png"/>
            <p:cNvPicPr>
              <a:picLocks noChangeAspect="1"/>
            </p:cNvPicPr>
            <p:nvPr userDrawn="1"/>
          </p:nvPicPr>
          <p:blipFill>
            <a:blip r:embed="rId2" r:link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9775" y="258"/>
              <a:ext cx="1194225" cy="909486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2F5BC61-7D93-C442-AAE8-F327F7EC18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623" y="6121401"/>
            <a:ext cx="11231999" cy="380749"/>
          </a:xfrm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latin typeface="Kings Caslon Text" panose="02000503000000020003" pitchFamily="2" charset="77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latin typeface="Georgia" panose="02040502050405020303" pitchFamily="18" charset="0"/>
              </a:rPr>
              <a:t>© 2020 King’s College London. All rights reserved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305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statues in front of Bush House building&#10;&#10;">
            <a:extLst>
              <a:ext uri="{FF2B5EF4-FFF2-40B4-BE49-F238E27FC236}">
                <a16:creationId xmlns:a16="http://schemas.microsoft.com/office/drawing/2014/main" id="{F4793EB2-2819-E843-A12D-5A71221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75" y="0"/>
            <a:ext cx="8125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80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 House entrance">
            <a:extLst>
              <a:ext uri="{FF2B5EF4-FFF2-40B4-BE49-F238E27FC236}">
                <a16:creationId xmlns:a16="http://schemas.microsoft.com/office/drawing/2014/main" id="{BB2856B8-0170-3D42-B170-7ED5ACB0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50" y="-736"/>
            <a:ext cx="812615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>
            <a:noAutofit/>
          </a:bodyPr>
          <a:lstStyle>
            <a:lvl1pPr>
              <a:defRPr sz="2000"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52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 House entrance">
            <a:extLst>
              <a:ext uri="{FF2B5EF4-FFF2-40B4-BE49-F238E27FC236}">
                <a16:creationId xmlns:a16="http://schemas.microsoft.com/office/drawing/2014/main" id="{BB2856B8-0170-3D42-B170-7ED5ACB0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50" y="-736"/>
            <a:ext cx="81261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72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standing in front of a crowd posing for the camera&#10;">
            <a:extLst>
              <a:ext uri="{FF2B5EF4-FFF2-40B4-BE49-F238E27FC236}">
                <a16:creationId xmlns:a16="http://schemas.microsoft.com/office/drawing/2014/main" id="{BE2D952E-64D5-A64E-9959-50F7F867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12" y="0"/>
            <a:ext cx="8125034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65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standing in front of a crowd posing for the camera&#10;">
            <a:extLst>
              <a:ext uri="{FF2B5EF4-FFF2-40B4-BE49-F238E27FC236}">
                <a16:creationId xmlns:a16="http://schemas.microsoft.com/office/drawing/2014/main" id="{BE2D952E-64D5-A64E-9959-50F7F867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12" y="0"/>
            <a:ext cx="81250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186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students walking around Strand Campus">
            <a:extLst>
              <a:ext uri="{FF2B5EF4-FFF2-40B4-BE49-F238E27FC236}">
                <a16:creationId xmlns:a16="http://schemas.microsoft.com/office/drawing/2014/main" id="{178B1CE5-1B5E-C947-8C99-B485A71A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60" y="-736"/>
            <a:ext cx="812373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15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students walking around Strand Campus">
            <a:extLst>
              <a:ext uri="{FF2B5EF4-FFF2-40B4-BE49-F238E27FC236}">
                <a16:creationId xmlns:a16="http://schemas.microsoft.com/office/drawing/2014/main" id="{178B1CE5-1B5E-C947-8C99-B485A71A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60" y="-736"/>
            <a:ext cx="81237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3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8000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089220"/>
            <a:ext cx="11232000" cy="5311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91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54" r:id="rId2"/>
    <p:sldLayoutId id="2147483758" r:id="rId3"/>
    <p:sldLayoutId id="2147483755" r:id="rId4"/>
    <p:sldLayoutId id="2147483759" r:id="rId5"/>
    <p:sldLayoutId id="2147483756" r:id="rId6"/>
    <p:sldLayoutId id="2147483760" r:id="rId7"/>
    <p:sldLayoutId id="2147483757" r:id="rId8"/>
    <p:sldLayoutId id="2147483761" r:id="rId9"/>
    <p:sldLayoutId id="2147483734" r:id="rId10"/>
    <p:sldLayoutId id="2147483725" r:id="rId11"/>
    <p:sldLayoutId id="2147483753" r:id="rId12"/>
    <p:sldLayoutId id="2147483732" r:id="rId13"/>
    <p:sldLayoutId id="2147483733" r:id="rId14"/>
    <p:sldLayoutId id="2147483751" r:id="rId15"/>
    <p:sldLayoutId id="2147483752" r:id="rId16"/>
    <p:sldLayoutId id="2147483750" r:id="rId17"/>
    <p:sldLayoutId id="2147483729" r:id="rId18"/>
    <p:sldLayoutId id="2147483728" r:id="rId19"/>
    <p:sldLayoutId id="2147483667" r:id="rId20"/>
    <p:sldLayoutId id="2147483668" r:id="rId21"/>
    <p:sldLayoutId id="2147483669" r:id="rId22"/>
    <p:sldLayoutId id="2147483670" r:id="rId23"/>
    <p:sldLayoutId id="2147483745" r:id="rId24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A2D50"/>
          </a:solidFill>
          <a:latin typeface="KingsBureauGrot ThreeSeven" panose="02000506040000020004" pitchFamily="2" charset="0"/>
          <a:ea typeface="+mj-ea"/>
          <a:cs typeface="KingsBureauGrot ThreeSeven" panose="02000506040000020004" pitchFamily="2" charset="0"/>
        </a:defRPr>
      </a:lvl1pPr>
    </p:titleStyle>
    <p:bodyStyle>
      <a:lvl1pPr marL="26987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1pPr>
      <a:lvl2pPr marL="53975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2pPr>
      <a:lvl3pPr marL="80962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3pPr>
      <a:lvl4pPr marL="107950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4pPr>
      <a:lvl5pPr marL="1341438" indent="-261938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%3A%2F%2Finternal.kcl.ac.uk%2Ffolsm-confidentialadvisors&amp;data=01%7C01%7CCherina.darrell%40kcl.ac.uk%7C2a5c4828bd5e48b2fd3108d85b27d8c7%7C8370cf1416f34c16b83c724071654356%7C0&amp;sdata=fFtDiJKGCkpiu9mIKUgnlvMRa8qP1HA0cRJTUYneHTk%3D&amp;reserved=0" TargetMode="External"/><Relationship Id="rId2" Type="http://schemas.openxmlformats.org/officeDocument/2006/relationships/hyperlink" Target="mailto:folsm_confidentialadvisors@kcl.ac.uk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diversity-folsm@kcl.ac.u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iversity-folsm@kcl.ac.uk" TargetMode="External"/><Relationship Id="rId2" Type="http://schemas.openxmlformats.org/officeDocument/2006/relationships/hyperlink" Target="mailto:folsm_confidentialadvisor@kcl.ac.uk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4014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0428-19DD-1E44-A709-2564E6166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719" y="1297773"/>
            <a:ext cx="3551068" cy="43733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Faculty of Life Sciences and Medicine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Confidential Advisors</a:t>
            </a:r>
          </a:p>
        </p:txBody>
      </p:sp>
    </p:spTree>
    <p:extLst>
      <p:ext uri="{BB962C8B-B14F-4D97-AF65-F5344CB8AC3E}">
        <p14:creationId xmlns:p14="http://schemas.microsoft.com/office/powerpoint/2010/main" val="20128977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4041-41B6-5B4B-B41D-10932B07A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462" y="246484"/>
            <a:ext cx="11232000" cy="728721"/>
          </a:xfrm>
        </p:spPr>
        <p:txBody>
          <a:bodyPr>
            <a:normAutofit/>
          </a:bodyPr>
          <a:lstStyle/>
          <a:p>
            <a:r>
              <a:rPr lang="en-US" dirty="0"/>
              <a:t>Confidential Advisors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F0C31-B9F5-03E7-6A47-9B714B446025}"/>
              </a:ext>
            </a:extLst>
          </p:cNvPr>
          <p:cNvSpPr txBox="1"/>
          <p:nvPr/>
        </p:nvSpPr>
        <p:spPr>
          <a:xfrm>
            <a:off x="3028950" y="2828836"/>
            <a:ext cx="6106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>
                <a:effectLst/>
              </a:rPr>
            </a:br>
            <a:endParaRPr lang="en-GB" dirty="0">
              <a:effectLst/>
            </a:endParaRPr>
          </a:p>
          <a:p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E56A5-435F-0E34-DFC0-641D08BF5DBA}"/>
              </a:ext>
            </a:extLst>
          </p:cNvPr>
          <p:cNvSpPr txBox="1">
            <a:spLocks/>
          </p:cNvSpPr>
          <p:nvPr/>
        </p:nvSpPr>
        <p:spPr>
          <a:xfrm>
            <a:off x="480000" y="1089220"/>
            <a:ext cx="11232000" cy="5311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rgbClr val="FFFFFF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Confidential</a:t>
            </a:r>
            <a:r>
              <a:rPr lang="en-GB" sz="18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Advisors</a:t>
            </a:r>
            <a:r>
              <a:rPr lang="en-GB" sz="18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en-GB" sz="1800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trained</a:t>
            </a:r>
            <a:r>
              <a:rPr lang="en-GB" sz="1800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staff</a:t>
            </a:r>
            <a:r>
              <a:rPr lang="en-GB" sz="1800" spc="-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who</a:t>
            </a:r>
            <a:r>
              <a:rPr lang="en-GB" sz="1800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support</a:t>
            </a:r>
            <a:r>
              <a:rPr lang="en-GB" sz="1800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PhD</a:t>
            </a:r>
            <a:r>
              <a:rPr lang="en-GB" sz="1800" b="1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students</a:t>
            </a:r>
            <a:r>
              <a:rPr lang="en-GB" sz="1800" b="1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GB" sz="1800" b="1" spc="-37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staff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within the Faculty of Life Sciences &amp; Medicine who witness or</a:t>
            </a:r>
            <a:r>
              <a:rPr lang="en-GB" sz="18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experience</a:t>
            </a:r>
            <a:r>
              <a:rPr lang="en-GB" sz="1800" spc="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bullying</a:t>
            </a:r>
            <a:r>
              <a:rPr lang="en-GB" sz="1800" b="1" spc="-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&amp; harassment.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en-GB" sz="1800" spc="-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can</a:t>
            </a:r>
            <a:r>
              <a:rPr lang="en-GB" sz="1800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meet</a:t>
            </a:r>
            <a:r>
              <a:rPr lang="en-GB" sz="1800" spc="-1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en-GB" sz="1800" spc="-6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r>
              <a:rPr lang="en-GB" sz="1800" spc="-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Advisor</a:t>
            </a:r>
            <a:r>
              <a:rPr lang="en-GB" sz="1800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GB" sz="1800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confidentially discuss</a:t>
            </a:r>
            <a:r>
              <a:rPr lang="en-GB" sz="18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en-GB" sz="1800" spc="-1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situation</a:t>
            </a:r>
            <a:r>
              <a:rPr lang="en-GB" sz="1800" spc="-37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GB" sz="1800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explore</a:t>
            </a:r>
            <a:r>
              <a:rPr lang="en-GB" sz="18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en-GB" sz="18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options</a:t>
            </a:r>
            <a:r>
              <a:rPr lang="en-GB" sz="1800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GB" sz="1800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r>
              <a:rPr lang="en-GB" sz="1800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informal</a:t>
            </a:r>
            <a:r>
              <a:rPr lang="en-GB" sz="1800" spc="-6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setting</a:t>
            </a:r>
            <a:r>
              <a:rPr lang="en-GB" sz="1800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outside</a:t>
            </a:r>
            <a:r>
              <a:rPr lang="en-GB" sz="18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GB" sz="1800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any</a:t>
            </a:r>
            <a:r>
              <a:rPr lang="en-GB" sz="18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formal </a:t>
            </a:r>
            <a:r>
              <a:rPr lang="en-GB" sz="1800" spc="-37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grievance</a:t>
            </a:r>
            <a:r>
              <a:rPr lang="en-GB" sz="1800" spc="-1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process.</a:t>
            </a:r>
          </a:p>
          <a:p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GB" sz="1800" b="1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speak</a:t>
            </a:r>
            <a:r>
              <a:rPr lang="en-GB" sz="1800" b="1" spc="-6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GB" sz="1800" b="1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1800" b="1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Confidential</a:t>
            </a:r>
            <a:r>
              <a:rPr lang="en-GB" sz="1800" b="1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Advisor:</a:t>
            </a:r>
          </a:p>
          <a:p>
            <a:endParaRPr lang="en-GB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Email</a:t>
            </a:r>
            <a:r>
              <a:rPr lang="en-GB" sz="1800" spc="-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folsm_confidentialadvisors@kcl.ac.uk</a:t>
            </a:r>
            <a:r>
              <a:rPr lang="en-GB" sz="1800" spc="-1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(monitored</a:t>
            </a:r>
            <a:r>
              <a:rPr lang="en-GB" sz="18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by</a:t>
            </a:r>
            <a:r>
              <a:rPr lang="en-GB" sz="1800" spc="-6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 FoLSM</a:t>
            </a:r>
            <a:r>
              <a:rPr lang="en-GB" sz="1800" spc="-8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DDI</a:t>
            </a:r>
            <a:r>
              <a:rPr lang="en-GB" sz="1800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team)</a:t>
            </a:r>
            <a:r>
              <a:rPr lang="en-GB" sz="18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or, Search</a:t>
            </a:r>
            <a:r>
              <a:rPr lang="en-GB" sz="18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our</a:t>
            </a:r>
            <a:r>
              <a:rPr lang="en-GB" sz="18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Confidential</a:t>
            </a:r>
            <a:r>
              <a:rPr lang="en-GB" sz="1800" spc="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Advisors</a:t>
            </a:r>
            <a:r>
              <a:rPr lang="en-GB" sz="1800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by</a:t>
            </a:r>
            <a:r>
              <a:rPr lang="en-GB" sz="18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name</a:t>
            </a:r>
            <a:r>
              <a:rPr lang="en-GB" sz="1800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en-GB" sz="1800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GB" sz="18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King’s</a:t>
            </a:r>
            <a:r>
              <a:rPr lang="en-GB" sz="1800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Global Address</a:t>
            </a:r>
            <a:r>
              <a:rPr lang="en-GB" sz="1800" spc="-8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List</a:t>
            </a:r>
            <a:r>
              <a:rPr lang="en-GB" sz="1800" spc="-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GB" sz="1800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contact</a:t>
            </a:r>
            <a:r>
              <a:rPr lang="en-GB" sz="1800" spc="-1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them</a:t>
            </a:r>
            <a:r>
              <a:rPr lang="en-GB" sz="1800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directly.</a:t>
            </a:r>
          </a:p>
          <a:p>
            <a:endParaRPr lang="en-GB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For more information, visit:</a:t>
            </a:r>
            <a:r>
              <a:rPr lang="en-GB" sz="1800" b="1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internal.kcl.ac.uk/folsm-confidentialadvisors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b="1" spc="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n-GB" sz="1800" b="1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questions</a:t>
            </a:r>
            <a:r>
              <a:rPr lang="en-GB" sz="1800" b="1" spc="-6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en-GB" sz="1800" b="1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bullying</a:t>
            </a:r>
            <a:r>
              <a:rPr lang="en-GB" sz="1800" b="1" spc="-6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GB" sz="1800" b="1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harassment:</a:t>
            </a: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Contact</a:t>
            </a:r>
            <a:r>
              <a:rPr lang="en-GB" sz="18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GB" sz="1800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FoLSM</a:t>
            </a:r>
            <a:r>
              <a:rPr lang="en-GB" sz="1800" spc="-8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Development,</a:t>
            </a:r>
            <a:r>
              <a:rPr lang="en-GB" sz="1800" spc="-1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Diversity</a:t>
            </a:r>
            <a:r>
              <a:rPr lang="en-GB" sz="1800" spc="-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&amp;</a:t>
            </a:r>
            <a:r>
              <a:rPr lang="en-GB" sz="1800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Inclusion</a:t>
            </a:r>
            <a:r>
              <a:rPr lang="en-GB" sz="18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Team </a:t>
            </a:r>
            <a:r>
              <a:rPr lang="en-GB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diversity-folsm@kcl.ac.uk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1781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4041-41B6-5B4B-B41D-10932B07A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462" y="246484"/>
            <a:ext cx="11232000" cy="728721"/>
          </a:xfrm>
        </p:spPr>
        <p:txBody>
          <a:bodyPr>
            <a:normAutofit/>
          </a:bodyPr>
          <a:lstStyle/>
          <a:p>
            <a:r>
              <a:rPr lang="en-US" dirty="0"/>
              <a:t>Our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F0C31-B9F5-03E7-6A47-9B714B446025}"/>
              </a:ext>
            </a:extLst>
          </p:cNvPr>
          <p:cNvSpPr txBox="1"/>
          <p:nvPr/>
        </p:nvSpPr>
        <p:spPr>
          <a:xfrm>
            <a:off x="3028950" y="2828836"/>
            <a:ext cx="6106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>
                <a:effectLst/>
              </a:rPr>
            </a:br>
            <a:endParaRPr lang="en-GB" dirty="0">
              <a:effectLst/>
            </a:endParaRPr>
          </a:p>
          <a:p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E565-4671-DE11-B6E3-277FB338CA50}"/>
              </a:ext>
            </a:extLst>
          </p:cNvPr>
          <p:cNvSpPr txBox="1">
            <a:spLocks/>
          </p:cNvSpPr>
          <p:nvPr/>
        </p:nvSpPr>
        <p:spPr>
          <a:xfrm>
            <a:off x="480000" y="1048019"/>
            <a:ext cx="11232000" cy="5311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rgbClr val="FFFFFF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n-GB" sz="1800" dirty="0"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E7E19-9B04-10E2-EC0E-2B68BBDBA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97" y="799183"/>
            <a:ext cx="11229805" cy="5310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21268-EB8B-CB98-1BCA-D793B240B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4" y="3641901"/>
            <a:ext cx="11229805" cy="5310076"/>
          </a:xfrm>
          <a:prstGeom prst="rect">
            <a:avLst/>
          </a:prstGeom>
        </p:spPr>
      </p:pic>
      <p:pic>
        <p:nvPicPr>
          <p:cNvPr id="10" name="Picture 26" descr="Sefina Arif">
            <a:extLst>
              <a:ext uri="{FF2B5EF4-FFF2-40B4-BE49-F238E27FC236}">
                <a16:creationId xmlns:a16="http://schemas.microsoft.com/office/drawing/2014/main" id="{B9FA1E39-C947-8429-DB27-FCE5DF3E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29" y="1248500"/>
            <a:ext cx="2084532" cy="21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cky-aerts-140x180">
            <a:extLst>
              <a:ext uri="{FF2B5EF4-FFF2-40B4-BE49-F238E27FC236}">
                <a16:creationId xmlns:a16="http://schemas.microsoft.com/office/drawing/2014/main" id="{D9D3DB2A-2EA9-10FF-2203-DC8181708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4" y="1220024"/>
            <a:ext cx="2109330" cy="22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Julia-blower-140x180">
            <a:extLst>
              <a:ext uri="{FF2B5EF4-FFF2-40B4-BE49-F238E27FC236}">
                <a16:creationId xmlns:a16="http://schemas.microsoft.com/office/drawing/2014/main" id="{9D91F20B-3BB5-CCF4-1684-AF48DB70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01" y="1264490"/>
            <a:ext cx="1910178" cy="210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ate Bramham">
            <a:extLst>
              <a:ext uri="{FF2B5EF4-FFF2-40B4-BE49-F238E27FC236}">
                <a16:creationId xmlns:a16="http://schemas.microsoft.com/office/drawing/2014/main" id="{485FF73D-DE7A-E6C2-FC25-5A721BFA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090" y="1272251"/>
            <a:ext cx="2084532" cy="210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Steven Cass">
            <a:extLst>
              <a:ext uri="{FF2B5EF4-FFF2-40B4-BE49-F238E27FC236}">
                <a16:creationId xmlns:a16="http://schemas.microsoft.com/office/drawing/2014/main" id="{1FF7E081-89DB-2DCE-53E1-A9AB563F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70" y="4167742"/>
            <a:ext cx="2373413" cy="21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Sarah Double">
            <a:extLst>
              <a:ext uri="{FF2B5EF4-FFF2-40B4-BE49-F238E27FC236}">
                <a16:creationId xmlns:a16="http://schemas.microsoft.com/office/drawing/2014/main" id="{6B470A24-AB6D-9544-F0D7-2BC9F7986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26" y="4225039"/>
            <a:ext cx="2455230" cy="20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Philippa Bridgen">
            <a:extLst>
              <a:ext uri="{FF2B5EF4-FFF2-40B4-BE49-F238E27FC236}">
                <a16:creationId xmlns:a16="http://schemas.microsoft.com/office/drawing/2014/main" id="{6B86CCCA-BEA2-B1FE-5445-2C6C1985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3" y="4176634"/>
            <a:ext cx="1994867" cy="21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CC2E85-73F4-B92D-192E-781946430C10}"/>
              </a:ext>
            </a:extLst>
          </p:cNvPr>
          <p:cNvSpPr txBox="1"/>
          <p:nvPr/>
        </p:nvSpPr>
        <p:spPr>
          <a:xfrm>
            <a:off x="6542824" y="3090022"/>
            <a:ext cx="182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Julia Blower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BB5888-4AB8-0F13-42AC-F3AAEAFA9FC2}"/>
              </a:ext>
            </a:extLst>
          </p:cNvPr>
          <p:cNvSpPr txBox="1"/>
          <p:nvPr/>
        </p:nvSpPr>
        <p:spPr>
          <a:xfrm>
            <a:off x="735821" y="3111776"/>
            <a:ext cx="1357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Vicky Aerts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E8F7CB-EC01-35E1-BF20-AF7F9AA6D69A}"/>
              </a:ext>
            </a:extLst>
          </p:cNvPr>
          <p:cNvSpPr txBox="1"/>
          <p:nvPr/>
        </p:nvSpPr>
        <p:spPr>
          <a:xfrm>
            <a:off x="3591650" y="3048872"/>
            <a:ext cx="1392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Sefina Arif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732756-4E38-4AE2-87AE-89E73F92A576}"/>
              </a:ext>
            </a:extLst>
          </p:cNvPr>
          <p:cNvSpPr txBox="1"/>
          <p:nvPr/>
        </p:nvSpPr>
        <p:spPr>
          <a:xfrm>
            <a:off x="9291514" y="3093704"/>
            <a:ext cx="164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Kate Bramham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39937F-1BD9-EC50-7347-0A70C894607B}"/>
              </a:ext>
            </a:extLst>
          </p:cNvPr>
          <p:cNvSpPr txBox="1"/>
          <p:nvPr/>
        </p:nvSpPr>
        <p:spPr>
          <a:xfrm>
            <a:off x="937805" y="6032299"/>
            <a:ext cx="1994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Philippa Bridgen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152AF-3DA3-8641-15E9-6664C2C15CEE}"/>
              </a:ext>
            </a:extLst>
          </p:cNvPr>
          <p:cNvSpPr txBox="1"/>
          <p:nvPr/>
        </p:nvSpPr>
        <p:spPr>
          <a:xfrm>
            <a:off x="4705918" y="6068880"/>
            <a:ext cx="1877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Steven Cass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F6A3AA-85BE-82FE-385E-6C840D3052F4}"/>
              </a:ext>
            </a:extLst>
          </p:cNvPr>
          <p:cNvSpPr txBox="1"/>
          <p:nvPr/>
        </p:nvSpPr>
        <p:spPr>
          <a:xfrm>
            <a:off x="8356253" y="5987912"/>
            <a:ext cx="1732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Sarah Double</a:t>
            </a:r>
          </a:p>
        </p:txBody>
      </p:sp>
    </p:spTree>
    <p:extLst>
      <p:ext uri="{BB962C8B-B14F-4D97-AF65-F5344CB8AC3E}">
        <p14:creationId xmlns:p14="http://schemas.microsoft.com/office/powerpoint/2010/main" val="18149030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4041-41B6-5B4B-B41D-10932B07A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462" y="246484"/>
            <a:ext cx="11232000" cy="728721"/>
          </a:xfrm>
        </p:spPr>
        <p:txBody>
          <a:bodyPr>
            <a:normAutofit/>
          </a:bodyPr>
          <a:lstStyle/>
          <a:p>
            <a:r>
              <a:rPr lang="en-US" dirty="0"/>
              <a:t>Our Team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E56A5-435F-0E34-DFC0-641D08BF5DBA}"/>
              </a:ext>
            </a:extLst>
          </p:cNvPr>
          <p:cNvSpPr txBox="1">
            <a:spLocks/>
          </p:cNvSpPr>
          <p:nvPr/>
        </p:nvSpPr>
        <p:spPr>
          <a:xfrm>
            <a:off x="480000" y="1089220"/>
            <a:ext cx="11232000" cy="5311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rgbClr val="FFFFFF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3F681-1B44-25FB-36FF-63351501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82" y="4263540"/>
            <a:ext cx="2337371" cy="2126737"/>
          </a:xfrm>
          <a:prstGeom prst="rect">
            <a:avLst/>
          </a:prstGeom>
        </p:spPr>
      </p:pic>
      <p:pic>
        <p:nvPicPr>
          <p:cNvPr id="5" name="Picture 18" descr="Panicos Shangaris">
            <a:extLst>
              <a:ext uri="{FF2B5EF4-FFF2-40B4-BE49-F238E27FC236}">
                <a16:creationId xmlns:a16="http://schemas.microsoft.com/office/drawing/2014/main" id="{5DC07B6B-FAFB-F214-CD64-BFFED346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98" y="4263539"/>
            <a:ext cx="2442064" cy="21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ark-holt-140x180">
            <a:extLst>
              <a:ext uri="{FF2B5EF4-FFF2-40B4-BE49-F238E27FC236}">
                <a16:creationId xmlns:a16="http://schemas.microsoft.com/office/drawing/2014/main" id="{364D2FC1-AD1A-29BD-39CA-1A48F7A0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6" y="1267797"/>
            <a:ext cx="2121787" cy="26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Risa Mori">
            <a:extLst>
              <a:ext uri="{FF2B5EF4-FFF2-40B4-BE49-F238E27FC236}">
                <a16:creationId xmlns:a16="http://schemas.microsoft.com/office/drawing/2014/main" id="{B39A65F8-7138-B85B-7303-9061F71BC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58" y="1283922"/>
            <a:ext cx="1937710" cy="25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manasi-nandi-140x180">
            <a:extLst>
              <a:ext uri="{FF2B5EF4-FFF2-40B4-BE49-F238E27FC236}">
                <a16:creationId xmlns:a16="http://schemas.microsoft.com/office/drawing/2014/main" id="{167F6D7B-CBA7-661D-08D0-F8F03466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46" y="1306936"/>
            <a:ext cx="2451667" cy="250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richard-parsons-140x180">
            <a:extLst>
              <a:ext uri="{FF2B5EF4-FFF2-40B4-BE49-F238E27FC236}">
                <a16:creationId xmlns:a16="http://schemas.microsoft.com/office/drawing/2014/main" id="{D9DD2829-FA33-8FF6-6B10-ED7A9F6E8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130" y="1321206"/>
            <a:ext cx="2125823" cy="25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natalie-prescott-140x180">
            <a:extLst>
              <a:ext uri="{FF2B5EF4-FFF2-40B4-BE49-F238E27FC236}">
                <a16:creationId xmlns:a16="http://schemas.microsoft.com/office/drawing/2014/main" id="{0747513E-9E9D-76B7-A262-C5C7C31B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4" y="4263540"/>
            <a:ext cx="2144227" cy="21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0CA3F-095F-885B-A92C-7C68D8036E43}"/>
              </a:ext>
            </a:extLst>
          </p:cNvPr>
          <p:cNvSpPr txBox="1"/>
          <p:nvPr/>
        </p:nvSpPr>
        <p:spPr>
          <a:xfrm>
            <a:off x="4381288" y="6084092"/>
            <a:ext cx="2337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Adelaide De Vecchi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33CB6-8046-F191-CB93-94C70EE9E817}"/>
              </a:ext>
            </a:extLst>
          </p:cNvPr>
          <p:cNvSpPr txBox="1"/>
          <p:nvPr/>
        </p:nvSpPr>
        <p:spPr>
          <a:xfrm>
            <a:off x="6078288" y="3510848"/>
            <a:ext cx="152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Manasi Nandi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B2D9C0-3099-846C-24AC-57C0D2D811A4}"/>
              </a:ext>
            </a:extLst>
          </p:cNvPr>
          <p:cNvSpPr txBox="1"/>
          <p:nvPr/>
        </p:nvSpPr>
        <p:spPr>
          <a:xfrm>
            <a:off x="712648" y="3552211"/>
            <a:ext cx="1180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Mark Holt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44D5F9-AC79-14BF-4A7F-0C64D2C7A2D6}"/>
              </a:ext>
            </a:extLst>
          </p:cNvPr>
          <p:cNvSpPr txBox="1"/>
          <p:nvPr/>
        </p:nvSpPr>
        <p:spPr>
          <a:xfrm>
            <a:off x="1087796" y="6133777"/>
            <a:ext cx="1831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Natalie Prescott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7ADC2-53DF-71E5-3E69-63B54193473F}"/>
              </a:ext>
            </a:extLst>
          </p:cNvPr>
          <p:cNvSpPr txBox="1"/>
          <p:nvPr/>
        </p:nvSpPr>
        <p:spPr>
          <a:xfrm>
            <a:off x="9026522" y="3590049"/>
            <a:ext cx="1823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Richard Parsons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DB25A7-738C-09C7-33C3-F961D2826429}"/>
              </a:ext>
            </a:extLst>
          </p:cNvPr>
          <p:cNvSpPr txBox="1"/>
          <p:nvPr/>
        </p:nvSpPr>
        <p:spPr>
          <a:xfrm>
            <a:off x="3390965" y="3477759"/>
            <a:ext cx="1549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Risa Mori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D03D52-FF26-C670-503B-59EFBBC4C429}"/>
              </a:ext>
            </a:extLst>
          </p:cNvPr>
          <p:cNvSpPr txBox="1"/>
          <p:nvPr/>
        </p:nvSpPr>
        <p:spPr>
          <a:xfrm>
            <a:off x="7916560" y="6056946"/>
            <a:ext cx="1969467" cy="376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Panicos Shangaris</a:t>
            </a:r>
          </a:p>
        </p:txBody>
      </p:sp>
    </p:spTree>
    <p:extLst>
      <p:ext uri="{BB962C8B-B14F-4D97-AF65-F5344CB8AC3E}">
        <p14:creationId xmlns:p14="http://schemas.microsoft.com/office/powerpoint/2010/main" val="32526200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EDDF-F262-0EAC-E3A5-59EDA01F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38401"/>
            <a:ext cx="11232000" cy="720000"/>
          </a:xfrm>
        </p:spPr>
        <p:txBody>
          <a:bodyPr>
            <a:noAutofit/>
          </a:bodyPr>
          <a:lstStyle/>
          <a:p>
            <a: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  <a:t>Contact us:</a:t>
            </a: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  <a:t>To speak to a Confidential Advisor:</a:t>
            </a: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  <a:t>Email: </a:t>
            </a:r>
            <a: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  <a:hlinkClick r:id="rId2"/>
              </a:rPr>
              <a:t>folsm_confidentialadvisor@kcl.ac.uk</a:t>
            </a:r>
            <a: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  <a:t> </a:t>
            </a: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  <a:t>For more information about Confidential Advisors, visit:</a:t>
            </a: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  <a:t>internal.kcl.uk/folsm-confidentialadvisors.</a:t>
            </a: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  <a:t>For questions about bullying &amp; harassment contact the DDI Team</a:t>
            </a: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  <a:hlinkClick r:id="rId3"/>
              </a:rPr>
              <a:t>diversity-folsm@kcl.ac.uk</a:t>
            </a:r>
            <a: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  <a:t> </a:t>
            </a: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br>
              <a:rPr lang="en-GB" dirty="0">
                <a:latin typeface="KingsBureauGrot ThreeSeven" panose="02000506050000020004" pitchFamily="2" charset="0"/>
                <a:cs typeface="Calibri" panose="020F0502020204030204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C04E-A6CA-25D9-1EB2-37FAA75B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048019"/>
            <a:ext cx="11232000" cy="5311580"/>
          </a:xfrm>
        </p:spPr>
        <p:txBody>
          <a:bodyPr>
            <a:normAutofit/>
          </a:bodyPr>
          <a:lstStyle/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n-GB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4628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BB7BBB-BDEE-0645-B9B4-BC16FFC45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695B9B-A7BB-114B-9B0A-D88414102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FoLSM Equality, Diversity &amp; Inclusion Team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C564-6F13-C445-8717-625C811FE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© 2020 King’s College London. All rights reserved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903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CL CTEL presentation template_180112">
  <a:themeElements>
    <a:clrScheme name="KCL">
      <a:dk1>
        <a:sysClr val="windowText" lastClr="000000"/>
      </a:dk1>
      <a:lt1>
        <a:sysClr val="window" lastClr="FFFFFF"/>
      </a:lt1>
      <a:dk2>
        <a:srgbClr val="0A2D50"/>
      </a:dk2>
      <a:lt2>
        <a:srgbClr val="CDD7DC"/>
      </a:lt2>
      <a:accent1>
        <a:srgbClr val="E2231A"/>
      </a:accent1>
      <a:accent2>
        <a:srgbClr val="FF5F05"/>
      </a:accent2>
      <a:accent3>
        <a:srgbClr val="F5B90F"/>
      </a:accent3>
      <a:accent4>
        <a:srgbClr val="C8E128"/>
      </a:accent4>
      <a:accent5>
        <a:srgbClr val="009EA0"/>
      </a:accent5>
      <a:accent6>
        <a:srgbClr val="005AD2"/>
      </a:accent6>
      <a:hlink>
        <a:srgbClr val="E2231A"/>
      </a:hlink>
      <a:folHlink>
        <a:srgbClr val="E2231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t" anchorCtr="0"/>
      <a:lstStyle>
        <a:defPPr algn="l">
          <a:defRPr sz="1400" b="1" dirty="0" smtClean="0">
            <a:solidFill>
              <a:schemeClr val="tx1"/>
            </a:solidFill>
            <a:cs typeface="Georgi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558F287BC8344AD539CDC4DA17FBC" ma:contentTypeVersion="10" ma:contentTypeDescription="Create a new document." ma:contentTypeScope="" ma:versionID="165e8038d85e89d0753c71c915416bd7">
  <xsd:schema xmlns:xsd="http://www.w3.org/2001/XMLSchema" xmlns:xs="http://www.w3.org/2001/XMLSchema" xmlns:p="http://schemas.microsoft.com/office/2006/metadata/properties" xmlns:ns2="a9a9e2ba-2d19-46fe-bf54-0255447a607c" xmlns:ns3="8e67869f-b319-4f8e-812d-d2b9322169ce" targetNamespace="http://schemas.microsoft.com/office/2006/metadata/properties" ma:root="true" ma:fieldsID="abf99e3026b4072fe3426938b59b700a" ns2:_="" ns3:_="">
    <xsd:import namespace="a9a9e2ba-2d19-46fe-bf54-0255447a607c"/>
    <xsd:import namespace="8e67869f-b319-4f8e-812d-d2b9322169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2ba-2d19-46fe-bf54-0255447a6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7869f-b319-4f8e-812d-d2b9322169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B4FFAB-A2D9-4FD5-855F-F65126373F7D}">
  <ds:schemaRefs>
    <ds:schemaRef ds:uri="http://schemas.microsoft.com/office/2006/metadata/properties"/>
    <ds:schemaRef ds:uri="8e67869f-b319-4f8e-812d-d2b9322169ce"/>
    <ds:schemaRef ds:uri="http://schemas.microsoft.com/office/2006/documentManagement/types"/>
    <ds:schemaRef ds:uri="http://purl.org/dc/elements/1.1/"/>
    <ds:schemaRef ds:uri="a9a9e2ba-2d19-46fe-bf54-0255447a607c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1B57E6C-04A0-4EB4-9DC4-971645A5D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2ba-2d19-46fe-bf54-0255447a607c"/>
    <ds:schemaRef ds:uri="8e67869f-b319-4f8e-812d-d2b932216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9C8777-C6EC-4528-A529-B1E15BCDF7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5902</TotalTime>
  <Words>272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Kings Caslon Text</vt:lpstr>
      <vt:lpstr>KingsBureauGrot ThreeSeven</vt:lpstr>
      <vt:lpstr>Symbol</vt:lpstr>
      <vt:lpstr>KCL CTEL presentation template_180112</vt:lpstr>
      <vt:lpstr>PowerPoint Presentation</vt:lpstr>
      <vt:lpstr>Faculty of Life Sciences and Medicine    Confidential Advisors</vt:lpstr>
      <vt:lpstr>Confidential Advisors</vt:lpstr>
      <vt:lpstr>Our Team</vt:lpstr>
      <vt:lpstr>Our Team</vt:lpstr>
      <vt:lpstr>Contact us:  To speak to a Confidential Advisor: Email: folsm_confidentialadvisor@kcl.ac.uk   For more information about Confidential Advisors, visit: internal.kcl.uk/folsm-confidentialadvisors.  For questions about bullying &amp; harassment contact the DDI Team diversity-folsm@kcl.ac.uk 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Sue</dc:creator>
  <cp:lastModifiedBy>Heidi Lempp</cp:lastModifiedBy>
  <cp:revision>107</cp:revision>
  <cp:lastPrinted>2023-03-22T16:49:50Z</cp:lastPrinted>
  <dcterms:created xsi:type="dcterms:W3CDTF">2018-06-13T12:38:06Z</dcterms:created>
  <dcterms:modified xsi:type="dcterms:W3CDTF">2023-06-01T16:37:55Z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0x010100B02558F287BC8344AD539CDC4DA17FBC</vt:lpwstr>
  </property>
</Properties>
</file>